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1"/>
  </p:sldMasterIdLst>
  <p:notesMasterIdLst>
    <p:notesMasterId r:id="rId154"/>
  </p:notesMasterIdLst>
  <p:sldIdLst>
    <p:sldId id="256" r:id="rId2"/>
    <p:sldId id="796" r:id="rId3"/>
    <p:sldId id="600" r:id="rId4"/>
    <p:sldId id="798" r:id="rId5"/>
    <p:sldId id="1023" r:id="rId6"/>
    <p:sldId id="799" r:id="rId7"/>
    <p:sldId id="800" r:id="rId8"/>
    <p:sldId id="801" r:id="rId9"/>
    <p:sldId id="802" r:id="rId10"/>
    <p:sldId id="803" r:id="rId11"/>
    <p:sldId id="794" r:id="rId12"/>
    <p:sldId id="804" r:id="rId13"/>
    <p:sldId id="805" r:id="rId14"/>
    <p:sldId id="806" r:id="rId15"/>
    <p:sldId id="807" r:id="rId16"/>
    <p:sldId id="808" r:id="rId17"/>
    <p:sldId id="810" r:id="rId18"/>
    <p:sldId id="811" r:id="rId19"/>
    <p:sldId id="812" r:id="rId20"/>
    <p:sldId id="813" r:id="rId21"/>
    <p:sldId id="814" r:id="rId22"/>
    <p:sldId id="816" r:id="rId23"/>
    <p:sldId id="817" r:id="rId24"/>
    <p:sldId id="819" r:id="rId25"/>
    <p:sldId id="818" r:id="rId26"/>
    <p:sldId id="820" r:id="rId27"/>
    <p:sldId id="821" r:id="rId28"/>
    <p:sldId id="824" r:id="rId29"/>
    <p:sldId id="825" r:id="rId30"/>
    <p:sldId id="822" r:id="rId31"/>
    <p:sldId id="826" r:id="rId32"/>
    <p:sldId id="823" r:id="rId33"/>
    <p:sldId id="837" r:id="rId34"/>
    <p:sldId id="828" r:id="rId35"/>
    <p:sldId id="829" r:id="rId36"/>
    <p:sldId id="827" r:id="rId37"/>
    <p:sldId id="836" r:id="rId38"/>
    <p:sldId id="831" r:id="rId39"/>
    <p:sldId id="830" r:id="rId40"/>
    <p:sldId id="832" r:id="rId41"/>
    <p:sldId id="833" r:id="rId42"/>
    <p:sldId id="835" r:id="rId43"/>
    <p:sldId id="1024" r:id="rId44"/>
    <p:sldId id="602" r:id="rId45"/>
    <p:sldId id="839" r:id="rId46"/>
    <p:sldId id="862" r:id="rId47"/>
    <p:sldId id="863" r:id="rId48"/>
    <p:sldId id="864" r:id="rId49"/>
    <p:sldId id="865" r:id="rId50"/>
    <p:sldId id="866" r:id="rId51"/>
    <p:sldId id="1022" r:id="rId52"/>
    <p:sldId id="867" r:id="rId53"/>
    <p:sldId id="872" r:id="rId54"/>
    <p:sldId id="871" r:id="rId55"/>
    <p:sldId id="877" r:id="rId56"/>
    <p:sldId id="874" r:id="rId57"/>
    <p:sldId id="920" r:id="rId58"/>
    <p:sldId id="922" r:id="rId59"/>
    <p:sldId id="923" r:id="rId60"/>
    <p:sldId id="921" r:id="rId61"/>
    <p:sldId id="924" r:id="rId62"/>
    <p:sldId id="925" r:id="rId63"/>
    <p:sldId id="926" r:id="rId64"/>
    <p:sldId id="927" r:id="rId65"/>
    <p:sldId id="928" r:id="rId66"/>
    <p:sldId id="929" r:id="rId67"/>
    <p:sldId id="930" r:id="rId68"/>
    <p:sldId id="931" r:id="rId69"/>
    <p:sldId id="932" r:id="rId70"/>
    <p:sldId id="933" r:id="rId71"/>
    <p:sldId id="902" r:id="rId72"/>
    <p:sldId id="936" r:id="rId73"/>
    <p:sldId id="938" r:id="rId74"/>
    <p:sldId id="942" r:id="rId75"/>
    <p:sldId id="944" r:id="rId76"/>
    <p:sldId id="939" r:id="rId77"/>
    <p:sldId id="945" r:id="rId78"/>
    <p:sldId id="946" r:id="rId79"/>
    <p:sldId id="948" r:id="rId80"/>
    <p:sldId id="947" r:id="rId81"/>
    <p:sldId id="949" r:id="rId82"/>
    <p:sldId id="950" r:id="rId83"/>
    <p:sldId id="951" r:id="rId84"/>
    <p:sldId id="952" r:id="rId85"/>
    <p:sldId id="953" r:id="rId86"/>
    <p:sldId id="954" r:id="rId87"/>
    <p:sldId id="934" r:id="rId88"/>
    <p:sldId id="1025" r:id="rId89"/>
    <p:sldId id="956" r:id="rId90"/>
    <p:sldId id="955" r:id="rId91"/>
    <p:sldId id="957" r:id="rId92"/>
    <p:sldId id="875" r:id="rId93"/>
    <p:sldId id="876" r:id="rId94"/>
    <p:sldId id="968" r:id="rId95"/>
    <p:sldId id="959" r:id="rId96"/>
    <p:sldId id="969" r:id="rId97"/>
    <p:sldId id="958" r:id="rId98"/>
    <p:sldId id="972" r:id="rId99"/>
    <p:sldId id="970" r:id="rId100"/>
    <p:sldId id="971" r:id="rId101"/>
    <p:sldId id="966" r:id="rId102"/>
    <p:sldId id="973" r:id="rId103"/>
    <p:sldId id="974" r:id="rId104"/>
    <p:sldId id="967" r:id="rId105"/>
    <p:sldId id="976" r:id="rId106"/>
    <p:sldId id="977" r:id="rId107"/>
    <p:sldId id="1026" r:id="rId108"/>
    <p:sldId id="975" r:id="rId109"/>
    <p:sldId id="743" r:id="rId110"/>
    <p:sldId id="979" r:id="rId111"/>
    <p:sldId id="980" r:id="rId112"/>
    <p:sldId id="765" r:id="rId113"/>
    <p:sldId id="988" r:id="rId114"/>
    <p:sldId id="981" r:id="rId115"/>
    <p:sldId id="987" r:id="rId116"/>
    <p:sldId id="989" r:id="rId117"/>
    <p:sldId id="986" r:id="rId118"/>
    <p:sldId id="990" r:id="rId119"/>
    <p:sldId id="994" r:id="rId120"/>
    <p:sldId id="992" r:id="rId121"/>
    <p:sldId id="993" r:id="rId122"/>
    <p:sldId id="995" r:id="rId123"/>
    <p:sldId id="996" r:id="rId124"/>
    <p:sldId id="983" r:id="rId125"/>
    <p:sldId id="985" r:id="rId126"/>
    <p:sldId id="998" r:id="rId127"/>
    <p:sldId id="999" r:id="rId128"/>
    <p:sldId id="1001" r:id="rId129"/>
    <p:sldId id="1000" r:id="rId130"/>
    <p:sldId id="1002" r:id="rId131"/>
    <p:sldId id="997" r:id="rId132"/>
    <p:sldId id="774" r:id="rId133"/>
    <p:sldId id="1004" r:id="rId134"/>
    <p:sldId id="1005" r:id="rId135"/>
    <p:sldId id="1006" r:id="rId136"/>
    <p:sldId id="1007" r:id="rId137"/>
    <p:sldId id="1008" r:id="rId138"/>
    <p:sldId id="1010" r:id="rId139"/>
    <p:sldId id="1011" r:id="rId140"/>
    <p:sldId id="1009" r:id="rId141"/>
    <p:sldId id="1012" r:id="rId142"/>
    <p:sldId id="1013" r:id="rId143"/>
    <p:sldId id="1014" r:id="rId144"/>
    <p:sldId id="1015" r:id="rId145"/>
    <p:sldId id="1016" r:id="rId146"/>
    <p:sldId id="1017" r:id="rId147"/>
    <p:sldId id="1018" r:id="rId148"/>
    <p:sldId id="1021" r:id="rId149"/>
    <p:sldId id="1019" r:id="rId150"/>
    <p:sldId id="1020" r:id="rId151"/>
    <p:sldId id="1027" r:id="rId152"/>
    <p:sldId id="285" r:id="rId15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2DA"/>
    <a:srgbClr val="328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94" autoAdjust="0"/>
  </p:normalViewPr>
  <p:slideViewPr>
    <p:cSldViewPr snapToGrid="0" snapToObjects="1">
      <p:cViewPr>
        <p:scale>
          <a:sx n="94" d="100"/>
          <a:sy n="94" d="100"/>
        </p:scale>
        <p:origin x="-112" y="-23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notesMaster" Target="notesMasters/notesMaster1.xml"/><Relationship Id="rId155" Type="http://schemas.openxmlformats.org/officeDocument/2006/relationships/printerSettings" Target="printerSettings/printerSettings1.bin"/><Relationship Id="rId156" Type="http://schemas.openxmlformats.org/officeDocument/2006/relationships/presProps" Target="presProps.xml"/><Relationship Id="rId157" Type="http://schemas.openxmlformats.org/officeDocument/2006/relationships/viewProps" Target="viewProps.xml"/><Relationship Id="rId158" Type="http://schemas.openxmlformats.org/officeDocument/2006/relationships/theme" Target="theme/theme1.xml"/><Relationship Id="rId15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FBADC-EA46-4E02-B136-75175FECEB74}" type="datetimeFigureOut">
              <a:rPr lang="en-US" smtClean="0"/>
              <a:t>15/12/16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AA68-4939-444D-A4F1-91822EA0D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36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93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09" y="1224433"/>
            <a:ext cx="8668182" cy="866637"/>
          </a:xfrm>
        </p:spPr>
        <p:txBody>
          <a:bodyPr>
            <a:normAutofit/>
          </a:bodyPr>
          <a:lstStyle>
            <a:lvl1pPr algn="ctr">
              <a:defRPr sz="5400" spc="-14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909" y="2137420"/>
            <a:ext cx="8668182" cy="590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Open Sans"/>
                <a:cs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r>
              <a:rPr lang="fi-FI" dirty="0" smtClean="0"/>
              <a:t> of the </a:t>
            </a:r>
            <a:r>
              <a:rPr lang="fi-FI" dirty="0" err="1" smtClean="0"/>
              <a:t>Presenters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Job </a:t>
            </a:r>
            <a:r>
              <a:rPr lang="fi-FI" dirty="0" err="1" smtClean="0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1371480"/>
            <a:ext cx="8726470" cy="301326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569179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37917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743710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743710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9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9144000" cy="5715000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39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3054420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URL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email</a:t>
            </a:r>
            <a:r>
              <a:rPr lang="fi-FI" dirty="0" smtClean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other</a:t>
            </a:r>
            <a:r>
              <a:rPr lang="fi-FI" dirty="0" smtClean="0"/>
              <a:t> </a:t>
            </a:r>
            <a:r>
              <a:rPr lang="fi-FI" dirty="0" err="1" smtClean="0"/>
              <a:t>contact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209027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accent1"/>
                </a:solidFill>
              </a:defRPr>
            </a:lvl1pPr>
          </a:lstStyle>
          <a:p>
            <a:r>
              <a:rPr lang="fi-FI" dirty="0" smtClean="0"/>
              <a:t>A </a:t>
            </a:r>
            <a:r>
              <a:rPr lang="fi-FI" dirty="0" err="1" smtClean="0"/>
              <a:t>goodbye</a:t>
            </a:r>
            <a:r>
              <a:rPr lang="fi-FI" dirty="0" smtClean="0"/>
              <a:t> </a:t>
            </a:r>
            <a:r>
              <a:rPr lang="fi-FI" dirty="0" err="1" smtClean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1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1224437"/>
            <a:ext cx="8668182" cy="1556589"/>
          </a:xfrm>
        </p:spPr>
        <p:txBody>
          <a:bodyPr>
            <a:normAutofit/>
          </a:bodyPr>
          <a:lstStyle>
            <a:lvl1pPr algn="ctr">
              <a:defRPr sz="4400" spc="-120" baseline="0"/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r>
              <a:rPr lang="fi-FI" dirty="0" smtClean="0"/>
              <a:t/>
            </a:r>
            <a:br>
              <a:rPr lang="fi-FI" dirty="0" smtClean="0"/>
            </a:br>
            <a:r>
              <a:rPr lang="fi-FI" dirty="0" err="1" smtClean="0"/>
              <a:t>using</a:t>
            </a:r>
            <a:r>
              <a:rPr lang="fi-FI" dirty="0" smtClean="0"/>
              <a:t> with </a:t>
            </a:r>
            <a:r>
              <a:rPr lang="fi-FI" dirty="0" err="1" smtClean="0"/>
              <a:t>two</a:t>
            </a:r>
            <a:r>
              <a:rPr lang="fi-FI" dirty="0" smtClean="0"/>
              <a:t> </a:t>
            </a:r>
            <a:r>
              <a:rPr lang="fi-FI" dirty="0" err="1" smtClean="0"/>
              <a:t>lines</a:t>
            </a:r>
            <a:endParaRPr lang="en-US" dirty="0"/>
          </a:p>
        </p:txBody>
      </p:sp>
      <p:sp>
        <p:nvSpPr>
          <p:cNvPr id="5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r>
              <a:rPr lang="fi-FI" dirty="0" smtClean="0"/>
              <a:t> of the </a:t>
            </a:r>
            <a:r>
              <a:rPr lang="fi-FI" dirty="0" err="1" smtClean="0"/>
              <a:t>Presenters</a:t>
            </a:r>
            <a:endParaRPr lang="en-US" dirty="0"/>
          </a:p>
        </p:txBody>
      </p:sp>
      <p:sp>
        <p:nvSpPr>
          <p:cNvPr id="6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Job </a:t>
            </a:r>
            <a:r>
              <a:rPr lang="fi-FI" dirty="0" err="1" smtClean="0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37909" y="406289"/>
            <a:ext cx="6174014" cy="7785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3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38133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5500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241817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844142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18587" y="1370838"/>
            <a:ext cx="4246008" cy="378498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7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472970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bg1"/>
                </a:solidFill>
              </a:defRPr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Separator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1371005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2113085"/>
            <a:ext cx="8726470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5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33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43710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743706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37909" y="402378"/>
            <a:ext cx="6174014" cy="79018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237909" y="1373820"/>
            <a:ext cx="8608298" cy="36076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text</a:t>
            </a:r>
            <a:r>
              <a:rPr lang="fi-FI" dirty="0" smtClean="0"/>
              <a:t> </a:t>
            </a:r>
            <a:r>
              <a:rPr lang="fi-FI" dirty="0" err="1" smtClean="0"/>
              <a:t>styles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4"/>
            <a:r>
              <a:rPr lang="fi-FI" dirty="0" err="1" smtClean="0"/>
              <a:t>Fifth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6" r:id="rId2"/>
    <p:sldLayoutId id="2147493457" r:id="rId3"/>
    <p:sldLayoutId id="2147493460" r:id="rId4"/>
    <p:sldLayoutId id="2147493461" r:id="rId5"/>
    <p:sldLayoutId id="2147493459" r:id="rId6"/>
    <p:sldLayoutId id="2147493465" r:id="rId7"/>
    <p:sldLayoutId id="2147493458" r:id="rId8"/>
    <p:sldLayoutId id="2147493462" r:id="rId9"/>
    <p:sldLayoutId id="2147493463" r:id="rId10"/>
    <p:sldLayoutId id="2147493464" r:id="rId11"/>
    <p:sldLayoutId id="2147493470" r:id="rId12"/>
    <p:sldLayoutId id="2147493469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200" kern="1200" spc="-50">
          <a:solidFill>
            <a:srgbClr val="80C342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 spc="-30">
          <a:solidFill>
            <a:schemeClr val="tx1"/>
          </a:solidFill>
          <a:latin typeface="Open Sans Light"/>
          <a:ea typeface="+mn-ea"/>
          <a:cs typeface="Open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oc.qt.io/qt-5/qmake-manual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make-manual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.qt.io/qt-5/qmake-manual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qt.io/Online_Communities" TargetMode="External"/><Relationship Id="rId4" Type="http://schemas.openxmlformats.org/officeDocument/2006/relationships/hyperlink" Target="http://www.qtcentre.org/content/" TargetMode="External"/><Relationship Id="rId5" Type="http://schemas.openxmlformats.org/officeDocument/2006/relationships/hyperlink" Target="https://bugreports.qt.io/" TargetMode="External"/><Relationship Id="rId6" Type="http://schemas.openxmlformats.org/officeDocument/2006/relationships/hyperlink" Target="http://stackoverflow.com" TargetMode="External"/><Relationship Id="rId7" Type="http://schemas.openxmlformats.org/officeDocument/2006/relationships/hyperlink" Target="http://wiki.qt.io/Developer-Guides" TargetMode="External"/><Relationship Id="rId8" Type="http://schemas.openxmlformats.org/officeDocument/2006/relationships/hyperlink" Target="https://www.youtube.com/user/QtStudios" TargetMode="External"/><Relationship Id="rId9" Type="http://schemas.openxmlformats.org/officeDocument/2006/relationships/hyperlink" Target="http://wiki.qt.io/Main_Page" TargetMode="External"/><Relationship Id="rId10" Type="http://schemas.openxmlformats.org/officeDocument/2006/relationships/hyperlink" Target="http://blog.qt.io" TargetMode="External"/><Relationship Id="rId11" Type="http://schemas.openxmlformats.org/officeDocument/2006/relationships/hyperlink" Target="http://qt-apps.org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qt.io/support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..%5Ctuhoa%5Cmain.cpp,%20line%2017" TargetMode="External"/><Relationship Id="rId3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Qt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0" dirty="0" smtClean="0">
                <a:ea typeface="MS PGothic" charset="0"/>
              </a:rPr>
              <a:t>December 2016 </a:t>
            </a:r>
          </a:p>
          <a:p>
            <a:r>
              <a:rPr lang="en-US" spc="0" dirty="0" smtClean="0">
                <a:ea typeface="MS PGothic" charset="0"/>
              </a:rPr>
              <a:t>Based on Qt 5.8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N.N.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N.N@company.com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8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is Used for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01059" y="1022454"/>
            <a:ext cx="2457840" cy="213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ts val="3240"/>
              </a:lnSpc>
            </a:pPr>
            <a:r>
              <a:rPr lang="en-US" sz="2200" kern="1800" spc="-30" dirty="0" smtClean="0">
                <a:latin typeface="Open Sans"/>
                <a:cs typeface="Open Sans"/>
              </a:rPr>
              <a:t>Application</a:t>
            </a:r>
          </a:p>
          <a:p>
            <a:pPr marL="0" lvl="1" algn="ctr">
              <a:lnSpc>
                <a:spcPts val="3240"/>
              </a:lnSpc>
            </a:pPr>
            <a:r>
              <a:rPr lang="en-US" sz="2200" kern="1800" spc="-30" dirty="0" smtClean="0">
                <a:latin typeface="Open Sans"/>
                <a:cs typeface="Open Sans"/>
              </a:rPr>
              <a:t>Development </a:t>
            </a:r>
            <a:endParaRPr lang="en-US" sz="2200" kern="1800" spc="-30" dirty="0">
              <a:latin typeface="Open Sans"/>
              <a:cs typeface="Open Sans"/>
            </a:endParaRPr>
          </a:p>
          <a:p>
            <a:pPr marL="0" lvl="1" algn="ctr">
              <a:lnSpc>
                <a:spcPts val="3240"/>
              </a:lnSpc>
            </a:pPr>
            <a:r>
              <a:rPr lang="en-US" sz="1600" dirty="0" smtClean="0">
                <a:latin typeface="Open Sans Light"/>
                <a:cs typeface="Open Sans Light"/>
              </a:rPr>
              <a:t>on </a:t>
            </a:r>
            <a:r>
              <a:rPr lang="en-US" sz="1600" dirty="0">
                <a:latin typeface="Open Sans Light"/>
                <a:cs typeface="Open Sans Light"/>
              </a:rPr>
              <a:t>Desktop</a:t>
            </a:r>
            <a:r>
              <a:rPr lang="en-US" sz="1600" dirty="0" smtClean="0">
                <a:latin typeface="Open Sans Light"/>
                <a:cs typeface="Open Sans Light"/>
              </a:rPr>
              <a:t>,</a:t>
            </a:r>
          </a:p>
          <a:p>
            <a:pPr marL="0" lvl="1" algn="ctr">
              <a:lnSpc>
                <a:spcPts val="3240"/>
              </a:lnSpc>
            </a:pPr>
            <a:r>
              <a:rPr lang="en-US" sz="1600" dirty="0" smtClean="0">
                <a:latin typeface="Open Sans Light"/>
                <a:cs typeface="Open Sans Light"/>
              </a:rPr>
              <a:t>Mobile</a:t>
            </a:r>
            <a:r>
              <a:rPr lang="en-US" sz="1600" dirty="0">
                <a:latin typeface="Open Sans Light"/>
                <a:cs typeface="Open Sans Light"/>
              </a:rPr>
              <a:t> </a:t>
            </a:r>
            <a:r>
              <a:rPr lang="en-US" sz="1600" dirty="0" smtClean="0">
                <a:latin typeface="Open Sans Light"/>
                <a:cs typeface="Open Sans Light"/>
              </a:rPr>
              <a:t>and </a:t>
            </a:r>
            <a:r>
              <a:rPr lang="en-US" sz="1600" dirty="0">
                <a:latin typeface="Open Sans Light"/>
                <a:cs typeface="Open Sans Light"/>
              </a:rPr>
              <a:t>Embedded</a:t>
            </a:r>
            <a:endParaRPr lang="en-US" sz="1600" dirty="0">
              <a:solidFill>
                <a:srgbClr val="80C342"/>
              </a:solidFill>
              <a:latin typeface="Open Sans Light"/>
              <a:cs typeface="Open Sans Light"/>
            </a:endParaRPr>
          </a:p>
          <a:p>
            <a:pPr algn="ctr">
              <a:lnSpc>
                <a:spcPts val="3240"/>
              </a:lnSpc>
            </a:pPr>
            <a:endParaRPr lang="en-US" sz="14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99896" y="1022454"/>
            <a:ext cx="2923328" cy="1726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ts val="3240"/>
              </a:lnSpc>
            </a:pPr>
            <a:r>
              <a:rPr lang="en-US" sz="2200" kern="1800" spc="-30" dirty="0" smtClean="0">
                <a:latin typeface="Open Sans"/>
                <a:cs typeface="Open Sans"/>
              </a:rPr>
              <a:t>Creating</a:t>
            </a:r>
          </a:p>
          <a:p>
            <a:pPr marL="0" lvl="1" algn="ctr">
              <a:lnSpc>
                <a:spcPts val="3240"/>
              </a:lnSpc>
            </a:pPr>
            <a:r>
              <a:rPr lang="en-US" sz="2200" kern="1800" spc="-30" dirty="0" smtClean="0">
                <a:latin typeface="Open Sans"/>
                <a:cs typeface="Open Sans"/>
              </a:rPr>
              <a:t>Powerful Devices</a:t>
            </a:r>
          </a:p>
          <a:p>
            <a:pPr marL="0" lvl="1" algn="ctr">
              <a:lnSpc>
                <a:spcPts val="3240"/>
              </a:lnSpc>
            </a:pPr>
            <a:r>
              <a:rPr lang="en-US" sz="1600" dirty="0" smtClean="0">
                <a:latin typeface="Open Sans Light"/>
                <a:cs typeface="Open Sans Light"/>
              </a:rPr>
              <a:t>Device </a:t>
            </a:r>
            <a:r>
              <a:rPr lang="en-US" sz="1600" dirty="0">
                <a:latin typeface="Open Sans Light"/>
                <a:cs typeface="Open Sans Light"/>
              </a:rPr>
              <a:t>GUIs, </a:t>
            </a:r>
          </a:p>
          <a:p>
            <a:pPr marL="0" lvl="1" algn="ctr">
              <a:lnSpc>
                <a:spcPts val="3240"/>
              </a:lnSpc>
            </a:pPr>
            <a:r>
              <a:rPr lang="en-US" sz="1600" dirty="0" smtClean="0">
                <a:latin typeface="Open Sans Light"/>
                <a:cs typeface="Open Sans Light"/>
              </a:rPr>
              <a:t>Ecosystems and </a:t>
            </a:r>
            <a:r>
              <a:rPr lang="en-US" sz="1600" dirty="0">
                <a:latin typeface="Open Sans Light"/>
                <a:cs typeface="Open Sans Light"/>
              </a:rPr>
              <a:t>whole SDKs</a:t>
            </a:r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382669" y="1092102"/>
            <a:ext cx="0" cy="1698315"/>
          </a:xfrm>
          <a:prstGeom prst="line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25" y="3158936"/>
            <a:ext cx="6845243" cy="216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213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Properties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Property </a:t>
            </a:r>
            <a:r>
              <a:rPr lang="en-US" dirty="0"/>
              <a:t>access </a:t>
            </a:r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Take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/>
              <a:t> argument and return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/>
              <a:t> type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name is not declared as a </a:t>
            </a:r>
            <a:r>
              <a:rPr lang="en-US" dirty="0">
                <a:latin typeface="Courier New"/>
                <a:cs typeface="Courier New"/>
              </a:rPr>
              <a:t>Q_PROPERTY </a:t>
            </a:r>
          </a:p>
          <a:p>
            <a:pPr lvl="1"/>
            <a:r>
              <a:rPr lang="en-US" dirty="0"/>
              <a:t>-&gt;</a:t>
            </a:r>
            <a:r>
              <a:rPr lang="en-US" b="1" dirty="0"/>
              <a:t>dynamic property</a:t>
            </a:r>
          </a:p>
          <a:p>
            <a:pPr lvl="1"/>
            <a:r>
              <a:rPr lang="en-US" dirty="0"/>
              <a:t>Not accessible from Qt Quick</a:t>
            </a:r>
          </a:p>
          <a:p>
            <a:endParaRPr lang="en-US" dirty="0" smtClean="0"/>
          </a:p>
          <a:p>
            <a:r>
              <a:rPr lang="en-US" dirty="0" smtClean="0"/>
              <a:t>Note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Q_OBJECT </a:t>
            </a:r>
            <a:r>
              <a:rPr lang="en-US" dirty="0"/>
              <a:t>macro required for properties to work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/>
              <a:t> knows nothing about dynamic properties </a:t>
            </a:r>
          </a:p>
          <a:p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993541"/>
            <a:ext cx="8062707" cy="550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property(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setProperty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361147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155651"/>
          </a:xfrm>
        </p:spPr>
        <p:txBody>
          <a:bodyPr/>
          <a:lstStyle/>
          <a:p>
            <a:r>
              <a:rPr lang="en-US" dirty="0" smtClean="0"/>
              <a:t>Enumerations and flags can be made accessible via the meta object</a:t>
            </a:r>
          </a:p>
          <a:p>
            <a:pPr lvl="1"/>
            <a:r>
              <a:rPr lang="en-US" dirty="0" smtClean="0"/>
              <a:t>Can be used as property types as well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Q_ENUM</a:t>
            </a:r>
            <a:r>
              <a:rPr lang="en-US" dirty="0" smtClean="0"/>
              <a:t> – registers the </a:t>
            </a:r>
            <a:r>
              <a:rPr lang="en-US" dirty="0" err="1" smtClean="0"/>
              <a:t>enum</a:t>
            </a:r>
            <a:r>
              <a:rPr lang="en-US" dirty="0" smtClean="0"/>
              <a:t> type with both the meta-object and meta-type system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Q_FLAG</a:t>
            </a:r>
            <a:r>
              <a:rPr lang="en-US" dirty="0" smtClean="0"/>
              <a:t> – Registers flags (defined as </a:t>
            </a:r>
            <a:r>
              <a:rPr lang="en-US" dirty="0" smtClean="0">
                <a:latin typeface="Courier New"/>
                <a:cs typeface="Courier New"/>
              </a:rPr>
              <a:t>Q_DECLARE_FLAGS</a:t>
            </a:r>
            <a:r>
              <a:rPr lang="en-US" dirty="0" smtClean="0"/>
              <a:t>) using </a:t>
            </a:r>
            <a:r>
              <a:rPr lang="en-US" dirty="0" smtClean="0">
                <a:latin typeface="Courier New"/>
                <a:cs typeface="Courier New"/>
              </a:rPr>
              <a:t>Q_ENUM  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ex-properties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50711" y="2532754"/>
            <a:ext cx="8062707" cy="2695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ExampleQtObject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sz="1200" dirty="0">
                <a:latin typeface="Courier New"/>
                <a:cs typeface="Courier New"/>
              </a:rPr>
              <a:t>(Regions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regions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MEMBER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m_regions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NOTIFY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regionsChanged</a:t>
            </a:r>
            <a:r>
              <a:rPr lang="en-US" sz="1200" dirty="0">
                <a:latin typeface="Courier New"/>
                <a:cs typeface="Courier New"/>
              </a:rPr>
              <a:t>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explicit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ExampleQtObject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enum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Region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Africa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0x01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Americas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0x02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Asia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0x04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Australia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0x08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   Q_DECLARE_FLAGS</a:t>
            </a:r>
            <a:r>
              <a:rPr lang="en-US" sz="1200" dirty="0">
                <a:latin typeface="Courier New"/>
                <a:cs typeface="Courier New"/>
              </a:rPr>
              <a:t>(Regions,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Region)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Q_FLAG</a:t>
            </a:r>
            <a:r>
              <a:rPr lang="en-US" sz="1200" dirty="0">
                <a:latin typeface="Courier New"/>
                <a:cs typeface="Courier New"/>
              </a:rPr>
              <a:t>(Region)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Q_FLAG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registers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enumeration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using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Q_ENUM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Q_SIGNALS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regionsChanged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smtClean="0">
                <a:latin typeface="Courier New"/>
                <a:cs typeface="Courier New"/>
              </a:rPr>
              <a:t>Regions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m_regions</a:t>
            </a:r>
            <a:r>
              <a:rPr lang="en-US" sz="1200" dirty="0">
                <a:latin typeface="Courier New"/>
                <a:cs typeface="Courier New"/>
              </a:rPr>
              <a:t>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394355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property types can be any type, supported by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Union </a:t>
            </a:r>
            <a:r>
              <a:rPr lang="en-US" dirty="0"/>
              <a:t>for common Qt "value types” (</a:t>
            </a:r>
            <a:r>
              <a:rPr lang="en-US" dirty="0" err="1"/>
              <a:t>copyable</a:t>
            </a:r>
            <a:r>
              <a:rPr lang="en-US" dirty="0"/>
              <a:t>, assignable) </a:t>
            </a:r>
          </a:p>
          <a:p>
            <a:endParaRPr lang="en-US" dirty="0"/>
          </a:p>
          <a:p>
            <a:r>
              <a:rPr lang="en-US" dirty="0" smtClean="0"/>
              <a:t>Value type, supporting implicit sharing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Custom types can be added</a:t>
            </a:r>
          </a:p>
          <a:p>
            <a:endParaRPr lang="en-US" dirty="0"/>
          </a:p>
          <a:p>
            <a:r>
              <a:rPr lang="en-US" dirty="0" smtClean="0"/>
              <a:t>Based on the meta-type system</a:t>
            </a:r>
          </a:p>
          <a:p>
            <a:pPr lvl="1"/>
            <a:r>
              <a:rPr lang="en-US" dirty="0" smtClean="0"/>
              <a:t>Extends dynamic features to value types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9329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Variants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asy </a:t>
            </a:r>
            <a:r>
              <a:rPr lang="en-US" dirty="0"/>
              <a:t>to create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/>
              <a:t> objects as the inverse conversion is automatic for all supported data types </a:t>
            </a:r>
          </a:p>
          <a:p>
            <a:pPr marL="357187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 variant = </a:t>
            </a:r>
            <a:r>
              <a:rPr lang="en-US" sz="1200" dirty="0" err="1">
                <a:latin typeface="Courier New"/>
                <a:cs typeface="Courier New"/>
              </a:rPr>
              <a:t>QColor</a:t>
            </a:r>
            <a:r>
              <a:rPr lang="en-US" sz="1200" dirty="0">
                <a:latin typeface="Courier New"/>
                <a:cs typeface="Courier New"/>
              </a:rPr>
              <a:t>(Qt::red)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  <a:endParaRPr lang="en-US" sz="1200" dirty="0">
              <a:latin typeface="Courier New"/>
              <a:cs typeface="Courier New"/>
            </a:endParaRPr>
          </a:p>
          <a:p>
            <a:pPr marL="357187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anotherVariant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QPixmap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QStringLiteral</a:t>
            </a:r>
            <a:r>
              <a:rPr lang="en-US" sz="1200" dirty="0">
                <a:latin typeface="Courier New"/>
                <a:cs typeface="Courier New"/>
              </a:rPr>
              <a:t>(“</a:t>
            </a:r>
            <a:r>
              <a:rPr lang="en-US" sz="1200" dirty="0" err="1">
                <a:latin typeface="Courier New"/>
                <a:cs typeface="Courier New"/>
              </a:rPr>
              <a:t>image.png</a:t>
            </a:r>
            <a:r>
              <a:rPr lang="en-US" sz="1200" dirty="0">
                <a:latin typeface="Courier New"/>
                <a:cs typeface="Courier New"/>
              </a:rPr>
              <a:t>”))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</a:p>
          <a:p>
            <a:pPr marL="357187" lvl="1" indent="0"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qDebug</a:t>
            </a:r>
            <a:r>
              <a:rPr lang="en-US" sz="1200" dirty="0" smtClean="0">
                <a:latin typeface="Courier New"/>
                <a:cs typeface="Courier New"/>
              </a:rPr>
              <a:t>() &lt;&lt; </a:t>
            </a:r>
            <a:r>
              <a:rPr lang="en-US" sz="1200" dirty="0" err="1" smtClean="0">
                <a:latin typeface="Courier New"/>
                <a:cs typeface="Courier New"/>
              </a:rPr>
              <a:t>anotherVariant.typeName</a:t>
            </a:r>
            <a:r>
              <a:rPr lang="en-US" sz="1200" dirty="0" smtClean="0">
                <a:latin typeface="Courier New"/>
                <a:cs typeface="Courier New"/>
              </a:rPr>
              <a:t>(); // Logs “</a:t>
            </a:r>
            <a:r>
              <a:rPr lang="en-US" sz="1200" dirty="0" err="1" smtClean="0">
                <a:latin typeface="Courier New"/>
                <a:cs typeface="Courier New"/>
              </a:rPr>
              <a:t>QPixmap</a:t>
            </a:r>
            <a:r>
              <a:rPr lang="en-US" sz="1200" dirty="0" smtClean="0">
                <a:latin typeface="Courier New"/>
                <a:cs typeface="Courier New"/>
              </a:rPr>
              <a:t>”</a:t>
            </a:r>
          </a:p>
          <a:p>
            <a:pPr marL="357187" lvl="1" indent="0"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CustomType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customValueType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</a:p>
          <a:p>
            <a:pPr marL="357187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yetAnotherVariant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 </a:t>
            </a:r>
            <a:r>
              <a:rPr lang="en-US" sz="1200" dirty="0" err="1" smtClean="0">
                <a:latin typeface="Courier New"/>
                <a:cs typeface="Courier New"/>
              </a:rPr>
              <a:t>QVariant</a:t>
            </a:r>
            <a:r>
              <a:rPr lang="en-US" sz="1200" dirty="0" smtClean="0">
                <a:latin typeface="Courier New"/>
                <a:cs typeface="Courier New"/>
              </a:rPr>
              <a:t>::</a:t>
            </a:r>
            <a:r>
              <a:rPr lang="en-US" sz="1200" dirty="0" err="1" smtClean="0">
                <a:latin typeface="Courier New"/>
                <a:cs typeface="Courier New"/>
              </a:rPr>
              <a:t>fromValue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/>
                <a:cs typeface="Courier New"/>
              </a:rPr>
              <a:t>customValueType</a:t>
            </a:r>
            <a:r>
              <a:rPr lang="en-US" sz="1200" dirty="0" smtClean="0">
                <a:latin typeface="Courier New"/>
                <a:cs typeface="Courier New"/>
              </a:rPr>
              <a:t>);</a:t>
            </a:r>
            <a:endParaRPr lang="en-US" sz="1200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Conversion </a:t>
            </a:r>
            <a:r>
              <a:rPr lang="en-US" dirty="0"/>
              <a:t>functions exist for </a:t>
            </a:r>
            <a:r>
              <a:rPr lang="en-US" dirty="0" err="1"/>
              <a:t>QtCore</a:t>
            </a:r>
            <a:r>
              <a:rPr lang="en-US" dirty="0"/>
              <a:t> types 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other types use template functions</a:t>
            </a:r>
          </a:p>
          <a:p>
            <a:pPr marL="357187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 string = </a:t>
            </a:r>
            <a:r>
              <a:rPr lang="en-US" sz="1200" dirty="0" err="1">
                <a:latin typeface="Courier New"/>
                <a:cs typeface="Courier New"/>
              </a:rPr>
              <a:t>variant.toString</a:t>
            </a:r>
            <a:r>
              <a:rPr lang="en-US" sz="1200" dirty="0">
                <a:latin typeface="Courier New"/>
                <a:cs typeface="Courier New"/>
              </a:rPr>
              <a:t>(); // 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 is a </a:t>
            </a:r>
            <a:r>
              <a:rPr lang="en-US" sz="1200" dirty="0" smtClean="0">
                <a:latin typeface="Courier New"/>
                <a:cs typeface="Courier New"/>
              </a:rPr>
              <a:t>type in Qt Core </a:t>
            </a:r>
            <a:endParaRPr lang="en-US" sz="1200" dirty="0">
              <a:latin typeface="Courier New"/>
              <a:cs typeface="Courier New"/>
            </a:endParaRPr>
          </a:p>
          <a:p>
            <a:pPr marL="357187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// </a:t>
            </a:r>
            <a:r>
              <a:rPr lang="en-US" sz="1200" dirty="0" err="1">
                <a:latin typeface="Courier New"/>
                <a:cs typeface="Courier New"/>
              </a:rPr>
              <a:t>QSettings</a:t>
            </a:r>
            <a:r>
              <a:rPr lang="en-US" sz="1200" dirty="0">
                <a:latin typeface="Courier New"/>
                <a:cs typeface="Courier New"/>
              </a:rPr>
              <a:t> store &lt;key, value&gt; pairs and </a:t>
            </a:r>
            <a:r>
              <a:rPr lang="en-US" sz="1200" dirty="0" err="1" smtClean="0">
                <a:latin typeface="Courier New"/>
                <a:cs typeface="Courier New"/>
              </a:rPr>
              <a:t>QSettings</a:t>
            </a:r>
            <a:r>
              <a:rPr lang="en-US" sz="1200" dirty="0" smtClean="0">
                <a:latin typeface="Courier New"/>
                <a:cs typeface="Courier New"/>
              </a:rPr>
              <a:t>::value() returns </a:t>
            </a:r>
            <a:r>
              <a:rPr lang="en-US" sz="1200" dirty="0" err="1">
                <a:latin typeface="Courier New"/>
                <a:cs typeface="Courier New"/>
              </a:rPr>
              <a:t>QVariant</a:t>
            </a:r>
            <a:endParaRPr lang="en-US" sz="1200" dirty="0">
              <a:latin typeface="Courier New"/>
              <a:cs typeface="Courier New"/>
            </a:endParaRPr>
          </a:p>
          <a:p>
            <a:pPr marL="357187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QFont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textFont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settings.value</a:t>
            </a:r>
            <a:r>
              <a:rPr lang="en-US" sz="1200" dirty="0">
                <a:latin typeface="Courier New"/>
                <a:cs typeface="Courier New"/>
              </a:rPr>
              <a:t>(“</a:t>
            </a:r>
            <a:r>
              <a:rPr lang="en-US" sz="1200" dirty="0" err="1">
                <a:latin typeface="Courier New"/>
                <a:cs typeface="Courier New"/>
              </a:rPr>
              <a:t>TextFont</a:t>
            </a:r>
            <a:r>
              <a:rPr lang="en-US" sz="1200" dirty="0">
                <a:latin typeface="Courier New"/>
                <a:cs typeface="Courier New"/>
              </a:rPr>
              <a:t>”).value&lt;</a:t>
            </a:r>
            <a:r>
              <a:rPr lang="en-US" sz="1200" dirty="0" err="1">
                <a:latin typeface="Courier New"/>
                <a:cs typeface="Courier New"/>
              </a:rPr>
              <a:t>QFont</a:t>
            </a:r>
            <a:r>
              <a:rPr lang="en-US" sz="1200" dirty="0">
                <a:latin typeface="Courier New"/>
                <a:cs typeface="Courier New"/>
              </a:rPr>
              <a:t>&gt;());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x-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variants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68188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Meta-Type System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2425651"/>
          </a:xfrm>
        </p:spPr>
        <p:txBody>
          <a:bodyPr/>
          <a:lstStyle/>
          <a:p>
            <a:r>
              <a:rPr lang="en-GB" dirty="0" err="1" smtClean="0">
                <a:latin typeface="Courier New" pitchFamily="49" charset="0"/>
                <a:cs typeface="Courier New" pitchFamily="49" charset="0"/>
              </a:rPr>
              <a:t>QMetaType</a:t>
            </a:r>
            <a:r>
              <a:rPr lang="en-GB" dirty="0" smtClean="0"/>
              <a:t> </a:t>
            </a:r>
            <a:r>
              <a:rPr lang="en-GB" dirty="0"/>
              <a:t>manages named </a:t>
            </a:r>
            <a:r>
              <a:rPr lang="en-GB" dirty="0" smtClean="0"/>
              <a:t>types</a:t>
            </a:r>
          </a:p>
          <a:p>
            <a:pPr lvl="1"/>
            <a:r>
              <a:rPr lang="en-US" dirty="0"/>
              <a:t>Types known by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QMetaType</a:t>
            </a:r>
            <a:r>
              <a:rPr lang="en-US" dirty="0"/>
              <a:t> can be accessed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QVariant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GB" dirty="0" smtClean="0"/>
              <a:t>Provides registered types a </a:t>
            </a:r>
            <a:r>
              <a:rPr lang="en-GB" dirty="0" smtClean="0">
                <a:latin typeface="Courier New"/>
                <a:cs typeface="Courier New"/>
              </a:rPr>
              <a:t>char *</a:t>
            </a:r>
            <a:r>
              <a:rPr lang="en-GB" dirty="0" smtClean="0"/>
              <a:t> name and </a:t>
            </a:r>
            <a:r>
              <a:rPr lang="en-GB" dirty="0" err="1" smtClean="0">
                <a:latin typeface="Courier New"/>
                <a:cs typeface="Courier New"/>
              </a:rPr>
              <a:t>int</a:t>
            </a:r>
            <a:r>
              <a:rPr lang="en-GB" dirty="0" smtClean="0"/>
              <a:t> identifier </a:t>
            </a:r>
            <a:endParaRPr lang="en-GB" dirty="0"/>
          </a:p>
          <a:p>
            <a:pPr lvl="1"/>
            <a:r>
              <a:rPr lang="en-GB" dirty="0"/>
              <a:t>Allows creating, destroying, copying, and serializing </a:t>
            </a:r>
            <a:r>
              <a:rPr lang="en-GB" u="sng" dirty="0"/>
              <a:t>assignable</a:t>
            </a:r>
            <a:r>
              <a:rPr lang="en-GB" dirty="0"/>
              <a:t> types 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Custom types can be added to the meta-type system with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Q_DECLARE_METATYPE(Type)</a:t>
            </a:r>
          </a:p>
          <a:p>
            <a:pPr lvl="1"/>
            <a:r>
              <a:rPr lang="en-US" dirty="0"/>
              <a:t>Custom streaming operators, type converter, and equality comparison functions may be registered 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Makes </a:t>
            </a:r>
            <a:r>
              <a:rPr lang="en-US" dirty="0"/>
              <a:t>value types dynamic</a:t>
            </a:r>
          </a:p>
          <a:p>
            <a:pPr lvl="1"/>
            <a:r>
              <a:rPr lang="en-US" dirty="0"/>
              <a:t>Completes introspection functionality to non-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types by associating a type name to a type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3899870"/>
            <a:ext cx="8062707" cy="1255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QMetaType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// Class declaration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solidFill>
                <a:srgbClr val="0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Q_DECLARE_METATYPE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27211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Types and </a:t>
            </a:r>
            <a:r>
              <a:rPr lang="en-US" dirty="0" err="1" smtClean="0"/>
              <a:t>QVariant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385" y="1432128"/>
            <a:ext cx="8123086" cy="3134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 smtClean="0"/>
              <a:t>Contact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contact;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contact.setName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"Peter"</a:t>
            </a:r>
            <a:r>
              <a:rPr lang="en-US" sz="1200" dirty="0"/>
              <a:t>); </a:t>
            </a:r>
            <a:br>
              <a:rPr lang="en-US" sz="1200" dirty="0"/>
            </a:b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QVariant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variant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QVariant</a:t>
            </a:r>
            <a:r>
              <a:rPr lang="en-US" sz="1200" dirty="0"/>
              <a:t>::</a:t>
            </a:r>
            <a:r>
              <a:rPr lang="en-US" sz="1200" dirty="0" err="1"/>
              <a:t>fromValue</a:t>
            </a:r>
            <a:r>
              <a:rPr lang="en-US" sz="1200" dirty="0"/>
              <a:t>(contact); </a:t>
            </a:r>
            <a:r>
              <a:rPr lang="en-US" sz="1200" dirty="0" smtClean="0">
                <a:solidFill>
                  <a:srgbClr val="008000"/>
                </a:solidFill>
              </a:rPr>
              <a:t>// Custom type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/>
              <a:t>Contact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contact2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variant.value</a:t>
            </a:r>
            <a:r>
              <a:rPr lang="en-US" sz="1200" dirty="0"/>
              <a:t>&lt;Contact&gt;(); </a:t>
            </a:r>
            <a:br>
              <a:rPr lang="en-US" sz="1200" dirty="0"/>
            </a:b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>
                <a:solidFill>
                  <a:srgbClr val="000080"/>
                </a:solidFill>
              </a:rPr>
              <a:t>qDebug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contact2.name();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smtClean="0">
                <a:solidFill>
                  <a:srgbClr val="C0C0C0"/>
                </a:solidFill>
              </a:rPr>
              <a:t>   </a:t>
            </a:r>
            <a:r>
              <a:rPr lang="en-US" sz="1200" dirty="0" smtClean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"Peter"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>
                <a:solidFill>
                  <a:srgbClr val="000080"/>
                </a:solidFill>
              </a:rPr>
              <a:t>qDebug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variant.typeName</a:t>
            </a:r>
            <a:r>
              <a:rPr lang="en-US" sz="1200" dirty="0"/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prints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"Contact"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>
                <a:solidFill>
                  <a:srgbClr val="808000"/>
                </a:solidFill>
              </a:rPr>
              <a:t>int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type(</a:t>
            </a:r>
            <a:r>
              <a:rPr lang="en-US" sz="1200" dirty="0" err="1"/>
              <a:t>variant.userType</a:t>
            </a:r>
            <a:r>
              <a:rPr lang="en-US" sz="1200" dirty="0"/>
              <a:t>());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smtClean="0">
                <a:solidFill>
                  <a:srgbClr val="C0C0C0"/>
                </a:solidFill>
              </a:rPr>
              <a:t>  </a:t>
            </a:r>
            <a:r>
              <a:rPr lang="en-US" sz="1200" dirty="0" smtClean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1025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(</a:t>
            </a:r>
            <a:r>
              <a:rPr lang="en-US" sz="1200" dirty="0" err="1">
                <a:solidFill>
                  <a:srgbClr val="008000"/>
                </a:solidFill>
              </a:rPr>
              <a:t>QMetaType</a:t>
            </a:r>
            <a:r>
              <a:rPr lang="en-US" sz="1200" dirty="0">
                <a:solidFill>
                  <a:srgbClr val="008000"/>
                </a:solidFill>
              </a:rPr>
              <a:t>::User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+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1)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>
                <a:solidFill>
                  <a:srgbClr val="000080"/>
                </a:solidFill>
              </a:rPr>
              <a:t>qDebug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qRegisterMetaType</a:t>
            </a:r>
            <a:r>
              <a:rPr lang="en-US" sz="1200" dirty="0"/>
              <a:t>&lt;Contact&gt;()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qMetaTypeId</a:t>
            </a:r>
            <a:r>
              <a:rPr lang="en-US" sz="1200" dirty="0"/>
              <a:t>&lt;Contact&gt;(); </a:t>
            </a:r>
            <a:br>
              <a:rPr lang="en-US" sz="1200" dirty="0"/>
            </a:b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smtClean="0">
                <a:solidFill>
                  <a:srgbClr val="008000"/>
                </a:solidFill>
              </a:rPr>
              <a:t>New object created using </a:t>
            </a:r>
            <a:r>
              <a:rPr lang="en-US" sz="1200" dirty="0" err="1" smtClean="0">
                <a:solidFill>
                  <a:srgbClr val="008000"/>
                </a:solidFill>
              </a:rPr>
              <a:t>int</a:t>
            </a:r>
            <a:r>
              <a:rPr lang="en-US" sz="1200" dirty="0" smtClean="0">
                <a:solidFill>
                  <a:srgbClr val="008000"/>
                </a:solidFill>
              </a:rPr>
              <a:t> identifier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/>
              <a:t>Contact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*contact3(</a:t>
            </a:r>
            <a:r>
              <a:rPr lang="en-US" sz="1200" dirty="0" err="1">
                <a:solidFill>
                  <a:srgbClr val="808000"/>
                </a:solidFill>
              </a:rPr>
              <a:t>static_cast</a:t>
            </a:r>
            <a:r>
              <a:rPr lang="en-US" sz="1200" dirty="0"/>
              <a:t>&lt;Contact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*&gt;(</a:t>
            </a:r>
            <a:r>
              <a:rPr lang="en-US" sz="1200" dirty="0" err="1"/>
              <a:t>QMetaType</a:t>
            </a:r>
            <a:r>
              <a:rPr lang="en-US" sz="1200" dirty="0"/>
              <a:t>::create(type)));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/>
              <a:t>contact3</a:t>
            </a:r>
            <a:r>
              <a:rPr lang="en-US" sz="1200" dirty="0"/>
              <a:t>-&gt;</a:t>
            </a:r>
            <a:r>
              <a:rPr lang="en-US" sz="1200" dirty="0" err="1"/>
              <a:t>setName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"Ann"</a:t>
            </a:r>
            <a:r>
              <a:rPr lang="en-US" sz="1200" dirty="0"/>
              <a:t>);</a:t>
            </a:r>
            <a:endParaRPr lang="en-US" sz="1200" dirty="0" smtClean="0">
              <a:solidFill>
                <a:srgbClr val="C0C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x-meta-type-system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68622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on Custom 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Parameters in queued connections </a:t>
            </a:r>
            <a:r>
              <a:rPr lang="en-GB" dirty="0" smtClean="0"/>
              <a:t>must </a:t>
            </a:r>
            <a:r>
              <a:rPr lang="en-GB" dirty="0"/>
              <a:t>be known by </a:t>
            </a:r>
            <a:r>
              <a:rPr lang="en-GB" dirty="0" smtClean="0"/>
              <a:t>the </a:t>
            </a:r>
            <a:r>
              <a:rPr lang="en-GB" dirty="0"/>
              <a:t>meta type system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Parameters serialized into an event, which is passed between a signalling and receiving </a:t>
            </a:r>
            <a:r>
              <a:rPr lang="en-GB" dirty="0" smtClean="0"/>
              <a:t>objects</a:t>
            </a:r>
            <a:endParaRPr lang="en-GB" dirty="0"/>
          </a:p>
          <a:p>
            <a:pPr lvl="1">
              <a:lnSpc>
                <a:spcPct val="90000"/>
              </a:lnSpc>
            </a:pPr>
            <a:r>
              <a:rPr lang="en-GB" dirty="0" smtClean="0"/>
              <a:t>Parameter objects </a:t>
            </a:r>
            <a:r>
              <a:rPr lang="en-GB" dirty="0"/>
              <a:t>re-created in the receiving object and parameters de-serialized from the event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Add your custom type to the meta-object system using </a:t>
            </a:r>
            <a:r>
              <a:rPr lang="en-GB" dirty="0">
                <a:latin typeface="Courier New" pitchFamily="49" charset="0"/>
              </a:rPr>
              <a:t>Q_DECLARE_METATYPE()</a:t>
            </a:r>
          </a:p>
          <a:p>
            <a:pPr lvl="1"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Additionally, call </a:t>
            </a:r>
            <a:r>
              <a:rPr lang="en-GB" dirty="0" err="1">
                <a:latin typeface="Courier New" pitchFamily="49" charset="0"/>
              </a:rPr>
              <a:t>qMetaTypeId</a:t>
            </a:r>
            <a:r>
              <a:rPr lang="en-GB" dirty="0">
                <a:latin typeface="Courier New" pitchFamily="49" charset="0"/>
              </a:rPr>
              <a:t>&lt;</a:t>
            </a:r>
            <a:r>
              <a:rPr lang="en-GB" dirty="0" err="1">
                <a:latin typeface="Courier New" pitchFamily="49" charset="0"/>
              </a:rPr>
              <a:t>MyType</a:t>
            </a:r>
            <a:r>
              <a:rPr lang="en-GB" dirty="0">
                <a:latin typeface="Courier New" pitchFamily="49" charset="0"/>
              </a:rPr>
              <a:t>&gt;() </a:t>
            </a:r>
            <a:r>
              <a:rPr lang="en-GB" dirty="0"/>
              <a:t>or</a:t>
            </a:r>
            <a:r>
              <a:rPr lang="en-GB" dirty="0">
                <a:latin typeface="Courier New" pitchFamily="49" charset="0"/>
              </a:rPr>
              <a:t> </a:t>
            </a:r>
            <a:r>
              <a:rPr lang="en-GB" dirty="0" err="1">
                <a:latin typeface="Courier New" pitchFamily="49" charset="0"/>
              </a:rPr>
              <a:t>qRegisterMetaTyoe</a:t>
            </a:r>
            <a:r>
              <a:rPr lang="en-GB" dirty="0">
                <a:latin typeface="Courier New" pitchFamily="49" charset="0"/>
              </a:rPr>
              <a:t>(</a:t>
            </a:r>
            <a:r>
              <a:rPr lang="en-GB" dirty="0" err="1">
                <a:latin typeface="Courier New" pitchFamily="49" charset="0"/>
              </a:rPr>
              <a:t>TypeDef</a:t>
            </a:r>
            <a:r>
              <a:rPr lang="en-GB" dirty="0">
                <a:latin typeface="Courier New" pitchFamily="49" charset="0"/>
              </a:rPr>
              <a:t>) </a:t>
            </a:r>
            <a:r>
              <a:rPr lang="en-GB" dirty="0"/>
              <a:t>before making the first queued </a:t>
            </a:r>
            <a:r>
              <a:rPr lang="en-GB" dirty="0" smtClean="0"/>
              <a:t>connection, if the signalling and receiving objects are in separate threads  </a:t>
            </a:r>
            <a:endParaRPr lang="en-GB" dirty="0"/>
          </a:p>
          <a:p>
            <a:pPr lvl="1">
              <a:lnSpc>
                <a:spcPct val="90000"/>
              </a:lnSpc>
            </a:pPr>
            <a:r>
              <a:rPr lang="en-GB" dirty="0"/>
              <a:t>This will enable run-time name resolution</a:t>
            </a: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</a:t>
            </a:r>
            <a:r>
              <a:rPr lang="fi-FI" sz="1400" dirty="0" err="1" smtClean="0">
                <a:latin typeface="Open Sans Light"/>
                <a:cs typeface="Open Sans Light"/>
              </a:rPr>
              <a:t>custom-data-in-connections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51512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 benefits are there in Qt property system?</a:t>
            </a:r>
          </a:p>
          <a:p>
            <a:r>
              <a:rPr lang="en-US" dirty="0" smtClean="0"/>
              <a:t>Are there any drawbacks?</a:t>
            </a:r>
          </a:p>
          <a:p>
            <a:r>
              <a:rPr lang="en-US" dirty="0" smtClean="0"/>
              <a:t>Where properties are used in Qt?</a:t>
            </a:r>
            <a:endParaRPr lang="en-US" dirty="0"/>
          </a:p>
          <a:p>
            <a:r>
              <a:rPr lang="en-US" dirty="0" smtClean="0"/>
              <a:t>What kind of classes can be used as properties?</a:t>
            </a:r>
            <a:endParaRPr lang="en-US" dirty="0"/>
          </a:p>
          <a:p>
            <a:r>
              <a:rPr lang="en-US" dirty="0" smtClean="0"/>
              <a:t>Is it possible to use Qt objects as properties? Why or why not?</a:t>
            </a:r>
            <a:endParaRPr lang="en-US" dirty="0"/>
          </a:p>
          <a:p>
            <a:r>
              <a:rPr lang="en-US" dirty="0" smtClean="0"/>
              <a:t>How custom types can be used as properties?</a:t>
            </a:r>
          </a:p>
          <a:p>
            <a:r>
              <a:rPr lang="en-US" dirty="0" smtClean="0"/>
              <a:t>What is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and where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/>
              <a:t> is used?</a:t>
            </a:r>
          </a:p>
          <a:p>
            <a:r>
              <a:rPr lang="en-US" dirty="0" smtClean="0"/>
              <a:t>How </a:t>
            </a:r>
            <a:r>
              <a:rPr lang="en-US" dirty="0" err="1" smtClean="0"/>
              <a:t>QVariant</a:t>
            </a:r>
            <a:r>
              <a:rPr lang="en-US" dirty="0" smtClean="0"/>
              <a:t> s related to meta-type system?</a:t>
            </a:r>
            <a:endParaRPr lang="en-US" dirty="0"/>
          </a:p>
          <a:p>
            <a:r>
              <a:rPr lang="en-US" dirty="0" smtClean="0"/>
              <a:t>When is it required to register custom types with </a:t>
            </a:r>
            <a:r>
              <a:rPr lang="en-US" dirty="0" err="1" smtClean="0">
                <a:latin typeface="Courier New"/>
                <a:cs typeface="Courier New"/>
              </a:rPr>
              <a:t>qMetaTypeId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/>
                <a:cs typeface="Courier New"/>
              </a:rPr>
              <a:t>qRegisterMetaType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754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Qt Object properties allow accessing object data without knowing the actual type of the object</a:t>
            </a:r>
          </a:p>
          <a:p>
            <a:endParaRPr lang="en-US" dirty="0"/>
          </a:p>
          <a:p>
            <a:r>
              <a:rPr lang="en-US" dirty="0" smtClean="0"/>
              <a:t>Several frameworks in Qt use properties</a:t>
            </a:r>
          </a:p>
          <a:p>
            <a:pPr lvl="1"/>
            <a:r>
              <a:rPr lang="en-US" dirty="0" smtClean="0"/>
              <a:t>Property animations</a:t>
            </a:r>
          </a:p>
          <a:p>
            <a:pPr lvl="1"/>
            <a:r>
              <a:rPr lang="en-US" dirty="0" smtClean="0"/>
              <a:t>Style sheets</a:t>
            </a:r>
          </a:p>
          <a:p>
            <a:pPr lvl="1"/>
            <a:r>
              <a:rPr lang="en-US" dirty="0" smtClean="0"/>
              <a:t>QML</a:t>
            </a:r>
          </a:p>
          <a:p>
            <a:pPr lvl="1"/>
            <a:endParaRPr lang="en-US" dirty="0"/>
          </a:p>
          <a:p>
            <a:r>
              <a:rPr lang="en-US" dirty="0" smtClean="0"/>
              <a:t>Any type, known by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/>
              <a:t> </a:t>
            </a:r>
            <a:r>
              <a:rPr lang="en-US" dirty="0" smtClean="0"/>
              <a:t>(meta-type system) can be used as a property</a:t>
            </a:r>
          </a:p>
          <a:p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/>
              <a:t> extends object introspection to value types</a:t>
            </a:r>
          </a:p>
          <a:p>
            <a:pPr lvl="1"/>
            <a:r>
              <a:rPr lang="en-US" dirty="0" smtClean="0"/>
              <a:t>Value types are given an char pointer name and integer identifier </a:t>
            </a:r>
          </a:p>
          <a:p>
            <a:endParaRPr lang="en-US" dirty="0"/>
          </a:p>
          <a:p>
            <a:r>
              <a:rPr lang="en-US" dirty="0" smtClean="0"/>
              <a:t>Custom assignable types can be registered to the meta-type system</a:t>
            </a:r>
          </a:p>
        </p:txBody>
      </p:sp>
    </p:spTree>
    <p:extLst>
      <p:ext uri="{BB962C8B-B14F-4D97-AF65-F5344CB8AC3E}">
        <p14:creationId xmlns:p14="http://schemas.microsoft.com/office/powerpoint/2010/main" val="20279040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Core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9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There’s a User Interface, There’s Qt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52" y="1319796"/>
            <a:ext cx="2367672" cy="206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376" y="1467721"/>
            <a:ext cx="2534972" cy="19468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5286" y="3552654"/>
            <a:ext cx="2562868" cy="1825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200" dirty="0">
                <a:latin typeface="Open Sans Light"/>
                <a:cs typeface="Open Sans Light"/>
              </a:rPr>
              <a:t>Automotive IVI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68752" y="3552654"/>
            <a:ext cx="2266272" cy="1825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200" dirty="0">
                <a:latin typeface="Open Sans Light"/>
                <a:cs typeface="Open Sans Light"/>
              </a:rPr>
              <a:t>Network Analyzers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05879" y="3461394"/>
            <a:ext cx="2889880" cy="2680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2220"/>
              </a:lnSpc>
            </a:pPr>
            <a:r>
              <a:rPr lang="en-US" sz="1200" dirty="0">
                <a:latin typeface="Open Sans Light"/>
                <a:cs typeface="Open Sans Light"/>
              </a:rPr>
              <a:t>Refrigerators </a:t>
            </a:r>
            <a:r>
              <a:rPr lang="en-US" sz="1200" dirty="0" smtClean="0">
                <a:latin typeface="Open Sans Light"/>
                <a:cs typeface="Open Sans Light"/>
              </a:rPr>
              <a:t>&amp; Coffee </a:t>
            </a:r>
            <a:r>
              <a:rPr lang="en-US" sz="1200" dirty="0">
                <a:latin typeface="Open Sans Light"/>
                <a:cs typeface="Open Sans Light"/>
              </a:rPr>
              <a:t>Machines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660" y="1315625"/>
            <a:ext cx="2072306" cy="2072306"/>
          </a:xfrm>
          <a:prstGeom prst="rect">
            <a:avLst/>
          </a:prstGeom>
        </p:spPr>
      </p:pic>
      <p:sp>
        <p:nvSpPr>
          <p:cNvPr id="15" name="Content Placeholder 9"/>
          <p:cNvSpPr txBox="1">
            <a:spLocks/>
          </p:cNvSpPr>
          <p:nvPr/>
        </p:nvSpPr>
        <p:spPr>
          <a:xfrm>
            <a:off x="4744825" y="4100365"/>
            <a:ext cx="2525507" cy="1063287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360363" indent="-1714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542925" indent="-18256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901700" indent="-179388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079500" indent="-17621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Set Top </a:t>
            </a:r>
            <a:r>
              <a:rPr lang="en-US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Boxes</a:t>
            </a:r>
            <a:endParaRPr lang="en-US" dirty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Industrial/</a:t>
            </a:r>
            <a:r>
              <a:rPr lang="en-US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UMPCS</a:t>
            </a:r>
            <a:endParaRPr lang="en-US" dirty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and many, many more …</a:t>
            </a:r>
            <a:endParaRPr lang="en-US" dirty="0" smtClean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</p:txBody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2181955" y="4100365"/>
            <a:ext cx="2206101" cy="1063287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360363" indent="-1714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542925" indent="-18256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901700" indent="-179388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079500" indent="-17621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Medical </a:t>
            </a:r>
            <a:r>
              <a:rPr lang="en-US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Devices</a:t>
            </a:r>
            <a:endParaRPr lang="en-US" dirty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Home </a:t>
            </a:r>
            <a:r>
              <a:rPr lang="en-US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Automation</a:t>
            </a:r>
            <a:endParaRPr lang="en-US" dirty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  <a:p>
            <a:pPr indent="-287338">
              <a:lnSpc>
                <a:spcPts val="1840"/>
              </a:lnSpc>
              <a:spcBef>
                <a:spcPct val="0"/>
              </a:spcBef>
            </a:pPr>
            <a:r>
              <a:rPr lang="en-US" dirty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Digital Photo Frames</a:t>
            </a:r>
            <a:endParaRPr lang="en-US" dirty="0" smtClean="0">
              <a:solidFill>
                <a:srgbClr val="1E1B18"/>
              </a:solidFill>
              <a:latin typeface="Open Sans Light"/>
              <a:ea typeface="ヒラギノ角ゴ Pro W3" charset="-128"/>
              <a:cs typeface="Open Sans Light"/>
            </a:endParaRPr>
          </a:p>
        </p:txBody>
      </p:sp>
      <p:sp>
        <p:nvSpPr>
          <p:cNvPr id="17" name="Content Placeholder 9"/>
          <p:cNvSpPr txBox="1">
            <a:spLocks/>
          </p:cNvSpPr>
          <p:nvPr/>
        </p:nvSpPr>
        <p:spPr>
          <a:xfrm>
            <a:off x="1353014" y="4100366"/>
            <a:ext cx="654693" cy="73628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182563" indent="-1825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360363" indent="-171450" algn="l" rtl="0" eaLnBrk="0" fontAlgn="base" hangingPunct="0"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542925" indent="-18256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901700" indent="-179388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079500" indent="-176213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328930"/>
              </a:buClr>
              <a:buSzPct val="100000"/>
              <a:buChar char="•"/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lnSpc>
                <a:spcPts val="1840"/>
              </a:lnSpc>
              <a:spcBef>
                <a:spcPct val="0"/>
              </a:spcBef>
              <a:buNone/>
            </a:pPr>
            <a:r>
              <a:rPr lang="en-US" dirty="0" smtClean="0">
                <a:solidFill>
                  <a:srgbClr val="1E1B18"/>
                </a:solidFill>
                <a:latin typeface="Open Sans Light"/>
                <a:ea typeface="ヒラギノ角ゴ Pro W3" charset="-128"/>
                <a:cs typeface="Open Sans Light"/>
              </a:rPr>
              <a:t>Plus:</a:t>
            </a:r>
          </a:p>
        </p:txBody>
      </p:sp>
    </p:spTree>
    <p:extLst>
      <p:ext uri="{BB962C8B-B14F-4D97-AF65-F5344CB8AC3E}">
        <p14:creationId xmlns:p14="http://schemas.microsoft.com/office/powerpoint/2010/main" val="1739264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String Handling </a:t>
            </a:r>
            <a:endParaRPr lang="en-US" dirty="0" smtClean="0"/>
          </a:p>
          <a:p>
            <a:r>
              <a:rPr lang="en-US" dirty="0"/>
              <a:t>Handling Files  </a:t>
            </a:r>
          </a:p>
          <a:p>
            <a:r>
              <a:rPr lang="en-US" dirty="0" smtClean="0"/>
              <a:t>Item Containers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261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</a:t>
            </a:r>
          </a:p>
          <a:p>
            <a:r>
              <a:rPr lang="en-US" dirty="0"/>
              <a:t>..</a:t>
            </a:r>
            <a:r>
              <a:rPr lang="en-US" dirty="0" smtClean="0"/>
              <a:t>.how to use and manipulate string efficiently in Qt</a:t>
            </a:r>
          </a:p>
          <a:p>
            <a:r>
              <a:rPr lang="en-US" dirty="0" smtClean="0"/>
              <a:t>…file usage and data streaming</a:t>
            </a:r>
            <a:endParaRPr lang="en-US" dirty="0"/>
          </a:p>
          <a:p>
            <a:r>
              <a:rPr lang="en-US" dirty="0" smtClean="0"/>
              <a:t>…Qt item containers</a:t>
            </a:r>
          </a:p>
          <a:p>
            <a:r>
              <a:rPr lang="en-US" dirty="0" smtClean="0"/>
              <a:t>…best practices with item containers</a:t>
            </a:r>
            <a:endParaRPr lang="en-US" dirty="0"/>
          </a:p>
          <a:p>
            <a:r>
              <a:rPr lang="en-US" dirty="0" smtClean="0"/>
              <a:t>…Java-style iterators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185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String Handling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8098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QString</a:t>
            </a:r>
            <a:r>
              <a:rPr lang="en-US" dirty="0" smtClean="0"/>
              <a:t> and </a:t>
            </a:r>
            <a:r>
              <a:rPr lang="en-US" dirty="0" err="1" smtClean="0"/>
              <a:t>QByteArray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Container for 16-bit Unicode 4.0 </a:t>
            </a:r>
            <a:r>
              <a:rPr lang="en-US" dirty="0" err="1" smtClean="0">
                <a:latin typeface="Courier New"/>
                <a:cs typeface="Courier New"/>
              </a:rPr>
              <a:t>QChars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Support for 32-bit </a:t>
            </a:r>
            <a:r>
              <a:rPr lang="en-US" dirty="0" err="1" smtClean="0"/>
              <a:t>unicode</a:t>
            </a:r>
            <a:r>
              <a:rPr lang="en-US" dirty="0" smtClean="0"/>
              <a:t> characters </a:t>
            </a:r>
          </a:p>
          <a:p>
            <a:pPr lvl="1"/>
            <a:r>
              <a:rPr lang="en-US" dirty="0" smtClean="0"/>
              <a:t>Uses </a:t>
            </a:r>
            <a:r>
              <a:rPr lang="en-US" dirty="0" err="1" smtClean="0">
                <a:latin typeface="Courier New"/>
                <a:cs typeface="Courier New"/>
              </a:rPr>
              <a:t>QTextCodec</a:t>
            </a:r>
            <a:r>
              <a:rPr lang="en-US" dirty="0" smtClean="0"/>
              <a:t> to interpret characters </a:t>
            </a:r>
          </a:p>
          <a:p>
            <a:pPr lvl="1"/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 smtClean="0"/>
              <a:t> provides a container for raw data and 8-bit characters </a:t>
            </a:r>
          </a:p>
          <a:p>
            <a:pPr lvl="1"/>
            <a:r>
              <a:rPr lang="en-US" dirty="0" smtClean="0"/>
              <a:t>May be used in programs with strict memory requirements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Both classes implicitly shared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string1(</a:t>
            </a:r>
            <a:r>
              <a:rPr lang="en-US" dirty="0">
                <a:latin typeface="Courier New"/>
                <a:cs typeface="Courier New"/>
              </a:rPr>
              <a:t>"</a:t>
            </a:r>
            <a:r>
              <a:rPr lang="en-US" dirty="0" err="1" smtClean="0">
                <a:latin typeface="Courier New"/>
                <a:cs typeface="Courier New"/>
              </a:rPr>
              <a:t>abc</a:t>
            </a:r>
            <a:r>
              <a:rPr lang="en-US" dirty="0">
                <a:latin typeface="Courier New"/>
                <a:cs typeface="Courier New"/>
              </a:rPr>
              <a:t>"</a:t>
            </a:r>
            <a:r>
              <a:rPr lang="en-US" dirty="0" smtClean="0">
                <a:latin typeface="Courier New"/>
                <a:cs typeface="Courier New"/>
              </a:rPr>
              <a:t>);    // Makes a deep copy of “</a:t>
            </a:r>
            <a:r>
              <a:rPr lang="en-US" dirty="0" err="1" smtClean="0">
                <a:latin typeface="Courier New"/>
                <a:cs typeface="Courier New"/>
              </a:rPr>
              <a:t>abc</a:t>
            </a:r>
            <a:r>
              <a:rPr lang="en-US" dirty="0" smtClean="0">
                <a:latin typeface="Courier New"/>
                <a:cs typeface="Courier New"/>
              </a:rPr>
              <a:t>”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string2(string1)</a:t>
            </a:r>
            <a:r>
              <a:rPr lang="en-US" dirty="0">
                <a:latin typeface="Courier New"/>
                <a:cs typeface="Courier New"/>
              </a:rPr>
              <a:t>; </a:t>
            </a:r>
            <a:r>
              <a:rPr lang="en-US" dirty="0" smtClean="0">
                <a:latin typeface="Courier New"/>
                <a:cs typeface="Courier New"/>
              </a:rPr>
              <a:t> // Makes a shallow copy of string1</a:t>
            </a:r>
          </a:p>
          <a:p>
            <a:pPr lvl="1"/>
            <a:r>
              <a:rPr lang="en-US" dirty="0" smtClean="0"/>
              <a:t>Both string share the same data, until either string changes the shared data</a:t>
            </a:r>
            <a:endParaRPr lang="en-US" dirty="0"/>
          </a:p>
          <a:p>
            <a:pPr lvl="1"/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x-codec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620923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Creation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Strings can be created in a number of ways: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Conversion constructor and assignment operators: 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emptyAndNullString</a:t>
            </a:r>
            <a:r>
              <a:rPr lang="en-US" dirty="0" smtClean="0">
                <a:latin typeface="Courier New"/>
                <a:cs typeface="Courier New"/>
              </a:rPr>
              <a:t>;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emptySting</a:t>
            </a:r>
            <a:r>
              <a:rPr lang="en-US" dirty="0" smtClean="0">
                <a:latin typeface="Courier New"/>
                <a:cs typeface="Courier New"/>
              </a:rPr>
              <a:t>(“”);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abc</a:t>
            </a:r>
            <a:r>
              <a:rPr lang="en-US" dirty="0">
                <a:latin typeface="Courier New"/>
                <a:cs typeface="Courier New"/>
              </a:rPr>
              <a:t>"); </a:t>
            </a:r>
            <a:r>
              <a:rPr lang="en-US" dirty="0" smtClean="0">
                <a:latin typeface="Courier New"/>
                <a:cs typeface="Courier New"/>
              </a:rPr>
              <a:t>// Uses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::fromUtf8() function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"</a:t>
            </a:r>
            <a:r>
              <a:rPr lang="en-US" dirty="0" err="1">
                <a:latin typeface="Courier New"/>
                <a:cs typeface="Courier New"/>
              </a:rPr>
              <a:t>def</a:t>
            </a:r>
            <a:r>
              <a:rPr lang="en-US" dirty="0">
                <a:latin typeface="Courier New"/>
                <a:cs typeface="Courier New"/>
              </a:rPr>
              <a:t>”;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/>
              <a:t>a char pointer using the static functions: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::fromLatin1("Hello Qt");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::fromUtf8(</a:t>
            </a:r>
            <a:r>
              <a:rPr lang="en-US" dirty="0" err="1">
                <a:latin typeface="Courier New"/>
                <a:cs typeface="Courier New"/>
              </a:rPr>
              <a:t>inputText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::fromLocal8Bit(</a:t>
            </a:r>
            <a:r>
              <a:rPr lang="en-US" dirty="0" err="1">
                <a:latin typeface="Courier New"/>
                <a:cs typeface="Courier New"/>
              </a:rPr>
              <a:t>cmdLineInput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QStringLiteral</a:t>
            </a:r>
            <a:r>
              <a:rPr lang="en-US" dirty="0">
                <a:latin typeface="Courier New"/>
                <a:cs typeface="Courier New"/>
              </a:rPr>
              <a:t>("Literal string"); (Assumed to be UTF-8)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612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Creation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From a number overloaded static functions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n =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::number(1234); // (u)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, u(long), double </a:t>
            </a:r>
          </a:p>
          <a:p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/>
              <a:t>char pointer with translations: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("Hello Qt"); </a:t>
            </a:r>
          </a:p>
          <a:p>
            <a:endParaRPr lang="en-US" dirty="0" smtClean="0"/>
          </a:p>
          <a:p>
            <a:r>
              <a:rPr lang="en-US" dirty="0" smtClean="0"/>
              <a:t>From standard strings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string(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fromStdString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std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string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"hello"</a:t>
            </a:r>
            <a:r>
              <a:rPr lang="en-US" dirty="0">
                <a:latin typeface="Courier New"/>
                <a:cs typeface="Courier New"/>
              </a:rPr>
              <a:t>)))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string(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::fromStdU16String(</a:t>
            </a:r>
            <a:r>
              <a:rPr lang="en-US" dirty="0" err="1">
                <a:latin typeface="Courier New"/>
                <a:cs typeface="Courier New"/>
              </a:rPr>
              <a:t>u"Europe</a:t>
            </a:r>
            <a:r>
              <a:rPr lang="en-US" dirty="0">
                <a:latin typeface="Courier New"/>
                <a:cs typeface="Courier New"/>
              </a:rPr>
              <a:t>:\u20ac Japan:\</a:t>
            </a:r>
            <a:r>
              <a:rPr lang="en-US" dirty="0" smtClean="0">
                <a:latin typeface="Courier New"/>
                <a:cs typeface="Courier New"/>
              </a:rPr>
              <a:t>u00a5"</a:t>
            </a:r>
            <a:r>
              <a:rPr lang="en-US" dirty="0">
                <a:latin typeface="Courier New"/>
                <a:cs typeface="Courier New"/>
              </a:rPr>
              <a:t>));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string(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fromStdU32String(</a:t>
            </a:r>
            <a:r>
              <a:rPr lang="en-US" dirty="0" err="1" smtClean="0">
                <a:latin typeface="Courier New"/>
                <a:cs typeface="Courier New"/>
              </a:rPr>
              <a:t>U"</a:t>
            </a:r>
            <a:r>
              <a:rPr lang="en-US" dirty="0" err="1">
                <a:latin typeface="Courier New"/>
                <a:cs typeface="Courier New"/>
              </a:rPr>
              <a:t>Europe</a:t>
            </a:r>
            <a:r>
              <a:rPr lang="en-US" dirty="0">
                <a:latin typeface="Courier New"/>
                <a:cs typeface="Courier New"/>
              </a:rPr>
              <a:t>:\u20ac Japan:\</a:t>
            </a:r>
            <a:r>
              <a:rPr lang="en-US" dirty="0" smtClean="0">
                <a:latin typeface="Courier New"/>
                <a:cs typeface="Courier New"/>
              </a:rPr>
              <a:t>u00a5"</a:t>
            </a:r>
            <a:r>
              <a:rPr lang="en-US" dirty="0">
                <a:latin typeface="Courier New"/>
                <a:cs typeface="Courier New"/>
              </a:rPr>
              <a:t>));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09622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</a:t>
            </a:r>
            <a:r>
              <a:rPr lang="en-US" dirty="0" smtClean="0"/>
              <a:t>Creation and Performance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latin typeface="Courier New"/>
                <a:cs typeface="Courier New"/>
              </a:rPr>
              <a:t>QString</a:t>
            </a:r>
            <a:r>
              <a:rPr lang="en-GB" dirty="0"/>
              <a:t> is “expensive” to create from double-quoted ASCII </a:t>
            </a:r>
            <a:r>
              <a:rPr lang="en-GB" dirty="0" smtClean="0"/>
              <a:t>literals</a:t>
            </a:r>
          </a:p>
          <a:p>
            <a:pPr lvl="1"/>
            <a:r>
              <a:rPr lang="en-GB" dirty="0" smtClean="0"/>
              <a:t>String allocation</a:t>
            </a:r>
            <a:r>
              <a:rPr lang="en-GB" dirty="0"/>
              <a:t>, </a:t>
            </a:r>
            <a:r>
              <a:rPr lang="en-GB" dirty="0" smtClean="0"/>
              <a:t>deep copy of the data, decoding using the selected codec</a:t>
            </a:r>
          </a:p>
          <a:p>
            <a:pPr lvl="1"/>
            <a:r>
              <a:rPr lang="en-GB" dirty="0" smtClean="0"/>
              <a:t>Automatic conversion can be </a:t>
            </a:r>
            <a:r>
              <a:rPr lang="en-GB" dirty="0"/>
              <a:t>disabled with </a:t>
            </a:r>
            <a:r>
              <a:rPr lang="en-GB" dirty="0">
                <a:latin typeface="Courier New"/>
                <a:cs typeface="Courier New"/>
              </a:rPr>
              <a:t>DEFINES += QT_NO_CAST_FROM_ASCII</a:t>
            </a:r>
            <a:endParaRPr lang="en-GB" dirty="0" smtClean="0">
              <a:latin typeface="Courier New"/>
              <a:cs typeface="Courier New"/>
            </a:endParaRPr>
          </a:p>
          <a:p>
            <a:pPr lvl="1"/>
            <a:r>
              <a:rPr lang="en-GB" dirty="0" smtClean="0"/>
              <a:t>In this case, </a:t>
            </a:r>
            <a:r>
              <a:rPr lang="en-GB" dirty="0" smtClean="0">
                <a:latin typeface="Courier New"/>
                <a:cs typeface="Courier New"/>
              </a:rPr>
              <a:t>QLating1String</a:t>
            </a:r>
            <a:r>
              <a:rPr lang="en-GB" dirty="0" smtClean="0"/>
              <a:t> can be used as a thin wrapper to char pointer string </a:t>
            </a:r>
          </a:p>
          <a:p>
            <a:pPr lvl="2"/>
            <a:endParaRPr lang="en-GB" dirty="0"/>
          </a:p>
          <a:p>
            <a:r>
              <a:rPr lang="en-GB" dirty="0" smtClean="0"/>
              <a:t>Avoid creating temporary </a:t>
            </a:r>
            <a:r>
              <a:rPr lang="en-GB" dirty="0" err="1" smtClean="0">
                <a:latin typeface="Courier New"/>
                <a:cs typeface="Courier New"/>
              </a:rPr>
              <a:t>QString</a:t>
            </a:r>
            <a:r>
              <a:rPr lang="en-GB" dirty="0" smtClean="0"/>
              <a:t> objects </a:t>
            </a:r>
          </a:p>
          <a:p>
            <a:pPr lvl="1"/>
            <a:r>
              <a:rPr lang="en-GB" dirty="0"/>
              <a:t>M</a:t>
            </a:r>
            <a:r>
              <a:rPr lang="en-GB" dirty="0" smtClean="0"/>
              <a:t>any member functions </a:t>
            </a:r>
            <a:r>
              <a:rPr lang="en-GB" dirty="0"/>
              <a:t>(assignment, comparison, insert, replace etc.) work directly with </a:t>
            </a:r>
            <a:r>
              <a:rPr lang="en-GB" dirty="0" err="1">
                <a:latin typeface="Courier New"/>
                <a:cs typeface="Courier New"/>
              </a:rPr>
              <a:t>const</a:t>
            </a:r>
            <a:r>
              <a:rPr lang="en-GB" dirty="0">
                <a:latin typeface="Courier New"/>
                <a:cs typeface="Courier New"/>
              </a:rPr>
              <a:t> char *</a:t>
            </a:r>
            <a:r>
              <a:rPr lang="en-GB" dirty="0"/>
              <a:t> without a </a:t>
            </a:r>
            <a:r>
              <a:rPr lang="en-GB" dirty="0" smtClean="0"/>
              <a:t>conversion to </a:t>
            </a:r>
            <a:r>
              <a:rPr lang="en-GB" dirty="0" err="1" smtClean="0">
                <a:latin typeface="Courier New"/>
                <a:cs typeface="Courier New"/>
              </a:rPr>
              <a:t>QString</a:t>
            </a:r>
            <a:endParaRPr lang="en-GB" dirty="0">
              <a:latin typeface="Courier New"/>
              <a:cs typeface="Courier New"/>
            </a:endParaRPr>
          </a:p>
          <a:p>
            <a:pPr lvl="1"/>
            <a:r>
              <a:rPr lang="en-GB" dirty="0"/>
              <a:t>F</a:t>
            </a:r>
            <a:r>
              <a:rPr lang="en-GB" dirty="0" smtClean="0"/>
              <a:t>aster </a:t>
            </a:r>
            <a:r>
              <a:rPr lang="en-GB" dirty="0"/>
              <a:t>to </a:t>
            </a:r>
            <a:r>
              <a:rPr lang="en-GB" dirty="0" smtClean="0"/>
              <a:t>compare </a:t>
            </a:r>
            <a:r>
              <a:rPr lang="en-GB" dirty="0" err="1" smtClean="0">
                <a:latin typeface="Courier New"/>
                <a:cs typeface="Courier New"/>
              </a:rPr>
              <a:t>QString</a:t>
            </a:r>
            <a:r>
              <a:rPr lang="en-GB" dirty="0" smtClean="0"/>
              <a:t> as  </a:t>
            </a:r>
            <a:r>
              <a:rPr lang="en-GB" dirty="0" err="1">
                <a:latin typeface="Courier New"/>
                <a:cs typeface="Courier New"/>
              </a:rPr>
              <a:t>a</a:t>
            </a:r>
            <a:r>
              <a:rPr lang="en-GB" dirty="0" err="1" smtClean="0">
                <a:latin typeface="Courier New"/>
                <a:cs typeface="Courier New"/>
              </a:rPr>
              <a:t>Str</a:t>
            </a:r>
            <a:r>
              <a:rPr lang="en-GB" dirty="0" smtClean="0">
                <a:latin typeface="Courier New"/>
                <a:cs typeface="Courier New"/>
              </a:rPr>
              <a:t> </a:t>
            </a:r>
            <a:r>
              <a:rPr lang="en-GB" dirty="0">
                <a:latin typeface="Courier New"/>
                <a:cs typeface="Courier New"/>
              </a:rPr>
              <a:t>== “hello”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err="1">
                <a:latin typeface="Courier New"/>
                <a:cs typeface="Courier New"/>
              </a:rPr>
              <a:t>a</a:t>
            </a:r>
            <a:r>
              <a:rPr lang="en-GB" dirty="0" err="1" smtClean="0">
                <a:latin typeface="Courier New"/>
                <a:cs typeface="Courier New"/>
              </a:rPr>
              <a:t>Str</a:t>
            </a:r>
            <a:r>
              <a:rPr lang="en-GB" dirty="0" smtClean="0">
                <a:latin typeface="Courier New"/>
                <a:cs typeface="Courier New"/>
              </a:rPr>
              <a:t> == QLatin1String(“hello”) </a:t>
            </a:r>
            <a:r>
              <a:rPr lang="en-GB" dirty="0" smtClean="0"/>
              <a:t>than </a:t>
            </a:r>
            <a:r>
              <a:rPr lang="en-GB" dirty="0" err="1">
                <a:latin typeface="Courier New"/>
                <a:cs typeface="Courier New"/>
              </a:rPr>
              <a:t>a</a:t>
            </a:r>
            <a:r>
              <a:rPr lang="en-GB" dirty="0" err="1" smtClean="0">
                <a:latin typeface="Courier New"/>
                <a:cs typeface="Courier New"/>
              </a:rPr>
              <a:t>Str</a:t>
            </a:r>
            <a:r>
              <a:rPr lang="en-GB" dirty="0" smtClean="0">
                <a:latin typeface="Courier New"/>
                <a:cs typeface="Courier New"/>
              </a:rPr>
              <a:t> </a:t>
            </a:r>
            <a:r>
              <a:rPr lang="en-GB" dirty="0">
                <a:latin typeface="Courier New"/>
                <a:cs typeface="Courier New"/>
              </a:rPr>
              <a:t>== </a:t>
            </a:r>
            <a:r>
              <a:rPr lang="en-GB" dirty="0" err="1">
                <a:latin typeface="Courier New"/>
                <a:cs typeface="Courier New"/>
              </a:rPr>
              <a:t>QString</a:t>
            </a:r>
            <a:r>
              <a:rPr lang="en-GB" dirty="0">
                <a:latin typeface="Courier New"/>
                <a:cs typeface="Courier New"/>
              </a:rPr>
              <a:t>(“hello”)</a:t>
            </a:r>
          </a:p>
          <a:p>
            <a:pPr lvl="1"/>
            <a:endParaRPr lang="en-GB" dirty="0" smtClean="0"/>
          </a:p>
          <a:p>
            <a:r>
              <a:rPr lang="en-GB" dirty="0" err="1" smtClean="0">
                <a:latin typeface="Courier New"/>
                <a:cs typeface="Courier New"/>
              </a:rPr>
              <a:t>QStringLiteral</a:t>
            </a:r>
            <a:r>
              <a:rPr lang="en-GB" dirty="0" smtClean="0"/>
              <a:t> macro generates data for a </a:t>
            </a:r>
            <a:r>
              <a:rPr lang="en-GB" dirty="0" err="1" smtClean="0">
                <a:latin typeface="Courier New"/>
                <a:cs typeface="Courier New"/>
              </a:rPr>
              <a:t>QString</a:t>
            </a:r>
            <a:r>
              <a:rPr lang="en-GB" dirty="0" smtClean="0"/>
              <a:t> at compile-time</a:t>
            </a:r>
            <a:endParaRPr lang="en-GB" dirty="0"/>
          </a:p>
          <a:p>
            <a:pPr lvl="1"/>
            <a:r>
              <a:rPr lang="en-GB" dirty="0" smtClean="0"/>
              <a:t>Light-weight to create a </a:t>
            </a:r>
            <a:r>
              <a:rPr lang="en-GB" dirty="0" err="1" smtClean="0">
                <a:latin typeface="Courier New"/>
                <a:cs typeface="Courier New"/>
              </a:rPr>
              <a:t>QString</a:t>
            </a:r>
            <a:r>
              <a:rPr lang="en-GB" dirty="0" smtClean="0"/>
              <a:t> using </a:t>
            </a:r>
            <a:r>
              <a:rPr lang="en-GB" dirty="0" err="1" smtClean="0">
                <a:latin typeface="Courier New"/>
                <a:cs typeface="Courier New"/>
              </a:rPr>
              <a:t>QStringLiteral</a:t>
            </a:r>
            <a:endParaRPr lang="en-GB" dirty="0" smtClean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</a:t>
            </a:r>
            <a:r>
              <a:rPr lang="fi-FI" sz="1400" dirty="0" err="1" smtClean="0">
                <a:latin typeface="Open Sans Light"/>
                <a:cs typeface="Open Sans Light"/>
              </a:rPr>
              <a:t>string-creation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50497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</a:t>
            </a:r>
            <a:r>
              <a:rPr lang="en-US" dirty="0" err="1"/>
              <a:t>QString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operator+ and operator+=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str1 + str2;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fileName</a:t>
            </a:r>
            <a:r>
              <a:rPr lang="en-US" dirty="0">
                <a:latin typeface="Courier New"/>
                <a:cs typeface="Courier New"/>
              </a:rPr>
              <a:t> += ".txt"; </a:t>
            </a:r>
          </a:p>
          <a:p>
            <a:pPr lvl="1"/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simplified()</a:t>
            </a:r>
            <a:r>
              <a:rPr lang="en-US" dirty="0"/>
              <a:t> // removes duplicate whitespace </a:t>
            </a:r>
          </a:p>
          <a:p>
            <a:r>
              <a:rPr lang="en-US" dirty="0">
                <a:latin typeface="Courier New"/>
                <a:cs typeface="Courier New"/>
              </a:rPr>
              <a:t>left(), mid(), right() </a:t>
            </a:r>
            <a:r>
              <a:rPr lang="en-US" dirty="0"/>
              <a:t>// part of a string </a:t>
            </a:r>
          </a:p>
          <a:p>
            <a:pPr fontAlgn="auto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leftJustified</a:t>
            </a:r>
            <a:r>
              <a:rPr lang="en-US" dirty="0">
                <a:latin typeface="Courier New"/>
                <a:cs typeface="Courier New"/>
              </a:rPr>
              <a:t>(), </a:t>
            </a:r>
            <a:r>
              <a:rPr lang="en-US" dirty="0" err="1">
                <a:latin typeface="Courier New"/>
                <a:cs typeface="Courier New"/>
              </a:rPr>
              <a:t>rightJustified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// padded version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 = "apple";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 = </a:t>
            </a:r>
            <a:r>
              <a:rPr lang="en-US" dirty="0" err="1">
                <a:latin typeface="Courier New"/>
                <a:cs typeface="Courier New"/>
              </a:rPr>
              <a:t>s.leftJustified</a:t>
            </a:r>
            <a:r>
              <a:rPr lang="en-US" dirty="0">
                <a:latin typeface="Courier New"/>
                <a:cs typeface="Courier New"/>
              </a:rPr>
              <a:t>(8, '.'); // t == "apple..."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For heavy string processing, like a parser, use </a:t>
            </a:r>
            <a:r>
              <a:rPr lang="en-US" dirty="0" err="1" smtClean="0">
                <a:latin typeface="Courier New"/>
                <a:cs typeface="Courier New"/>
              </a:rPr>
              <a:t>QStringRef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Reduces the number of memory allocations, but may result to more complicated code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4729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/>
              <a:t>Extracting </a:t>
            </a:r>
            <a:r>
              <a:rPr lang="en-US" dirty="0" smtClean="0"/>
              <a:t>Data </a:t>
            </a:r>
            <a:r>
              <a:rPr lang="en-US" dirty="0"/>
              <a:t>from the </a:t>
            </a:r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r>
              <a:rPr lang="en-US" dirty="0"/>
              <a:t>: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...;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nt</a:t>
            </a:r>
            <a:r>
              <a:rPr lang="en-US" dirty="0">
                <a:latin typeface="Courier New"/>
                <a:cs typeface="Courier New"/>
              </a:rPr>
              <a:t> value = </a:t>
            </a:r>
            <a:r>
              <a:rPr lang="en-US" dirty="0" err="1">
                <a:latin typeface="Courier New"/>
                <a:cs typeface="Courier New"/>
              </a:rPr>
              <a:t>text.toInt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float value = </a:t>
            </a:r>
            <a:r>
              <a:rPr lang="en-US" dirty="0" err="1">
                <a:latin typeface="Courier New"/>
                <a:cs typeface="Courier New"/>
              </a:rPr>
              <a:t>text.toFloat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endParaRPr lang="en-US" dirty="0"/>
          </a:p>
          <a:p>
            <a:r>
              <a:rPr lang="en-US" dirty="0"/>
              <a:t>Strings: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text = ...;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>
                <a:latin typeface="Courier New"/>
                <a:cs typeface="Courier New"/>
              </a:rPr>
              <a:t> bytes = text.toLatin1();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>
                <a:latin typeface="Courier New"/>
                <a:cs typeface="Courier New"/>
              </a:rPr>
              <a:t> bytes = text.toUtf8();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>
                <a:latin typeface="Courier New"/>
                <a:cs typeface="Courier New"/>
              </a:rPr>
              <a:t> bytes = text.toLocal8Bit(); </a:t>
            </a:r>
            <a:r>
              <a:rPr lang="en-US" dirty="0" smtClean="0">
                <a:latin typeface="Courier New"/>
                <a:cs typeface="Courier New"/>
              </a:rPr>
              <a:t>// bytes = </a:t>
            </a:r>
            <a:r>
              <a:rPr lang="en-US" dirty="0" err="1" smtClean="0">
                <a:latin typeface="Courier New"/>
                <a:cs typeface="Courier New"/>
              </a:rPr>
              <a:t>qPrintable</a:t>
            </a:r>
            <a:r>
              <a:rPr lang="en-US" dirty="0" smtClean="0">
                <a:latin typeface="Courier New"/>
                <a:cs typeface="Courier New"/>
              </a:rPr>
              <a:t>(text);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Characters: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c</a:t>
            </a:r>
            <a:r>
              <a:rPr lang="en-US" dirty="0" err="1" smtClean="0">
                <a:latin typeface="Courier New"/>
                <a:cs typeface="Courier New"/>
              </a:rPr>
              <a:t>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QChar</a:t>
            </a:r>
            <a:r>
              <a:rPr lang="en-US" dirty="0" smtClean="0">
                <a:latin typeface="Courier New"/>
                <a:cs typeface="Courier New"/>
              </a:rPr>
              <a:t> char = </a:t>
            </a:r>
            <a:r>
              <a:rPr lang="en-US" dirty="0" err="1" smtClean="0">
                <a:latin typeface="Courier New"/>
                <a:cs typeface="Courier New"/>
              </a:rPr>
              <a:t>text.at</a:t>
            </a:r>
            <a:r>
              <a:rPr lang="en-US" dirty="0" smtClean="0">
                <a:latin typeface="Courier New"/>
                <a:cs typeface="Courier New"/>
              </a:rPr>
              <a:t>(42);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QCharRef</a:t>
            </a:r>
            <a:r>
              <a:rPr lang="en-US" dirty="0" smtClean="0">
                <a:latin typeface="Courier New"/>
                <a:cs typeface="Courier New"/>
              </a:rPr>
              <a:t> char = text[42];   // Allows modifying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9658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QByteArray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Obtaining raw character data from a </a:t>
            </a:r>
            <a:r>
              <a:rPr lang="en-US" dirty="0" err="1">
                <a:latin typeface="Courier New"/>
                <a:cs typeface="Courier New"/>
              </a:rPr>
              <a:t>QByteArray</a:t>
            </a:r>
            <a:r>
              <a:rPr lang="en-US" dirty="0"/>
              <a:t>: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char *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bytes.data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char *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bytes.constData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WARNING:</a:t>
            </a:r>
          </a:p>
          <a:p>
            <a:r>
              <a:rPr lang="en-US" dirty="0"/>
              <a:t>Character data is only valid for the life time of the byte </a:t>
            </a:r>
            <a:r>
              <a:rPr lang="en-US" dirty="0" smtClean="0"/>
              <a:t>array</a:t>
            </a:r>
            <a:endParaRPr lang="en-US" dirty="0"/>
          </a:p>
          <a:p>
            <a:r>
              <a:rPr lang="en-US" dirty="0"/>
              <a:t>Calling a </a:t>
            </a:r>
            <a:r>
              <a:rPr lang="en-US" dirty="0">
                <a:latin typeface="Courier New"/>
                <a:cs typeface="Courier New"/>
              </a:rPr>
              <a:t>non-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member of bytes also </a:t>
            </a:r>
            <a:r>
              <a:rPr lang="en-US" dirty="0" smtClean="0"/>
              <a:t>invalidates the pointer</a:t>
            </a:r>
            <a:endParaRPr lang="en-US" dirty="0"/>
          </a:p>
          <a:p>
            <a:r>
              <a:rPr lang="en-US" dirty="0"/>
              <a:t>Either copy the character data or keep a copy of the byte </a:t>
            </a:r>
            <a:r>
              <a:rPr lang="en-US" dirty="0" smtClean="0"/>
              <a:t>array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642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Qt Company </a:t>
            </a:r>
            <a:r>
              <a:rPr lang="en-US" sz="2400" dirty="0" smtClean="0"/>
              <a:t>Trusted </a:t>
            </a:r>
            <a:r>
              <a:rPr lang="en-US" sz="2400" dirty="0"/>
              <a:t>by 5000+ Companies </a:t>
            </a:r>
            <a:br>
              <a:rPr lang="en-US" sz="2400" dirty="0"/>
            </a:br>
            <a:r>
              <a:rPr lang="en-US" sz="2400" dirty="0"/>
              <a:t>from 70+ </a:t>
            </a:r>
            <a:r>
              <a:rPr lang="en-US" sz="2400" dirty="0" smtClean="0"/>
              <a:t>Industries</a:t>
            </a: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857" y="1660187"/>
            <a:ext cx="6620009" cy="33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53" y="1776965"/>
            <a:ext cx="1632362" cy="1141344"/>
          </a:xfrm>
          <a:prstGeom prst="rect">
            <a:avLst/>
          </a:prstGeom>
        </p:spPr>
      </p:pic>
      <p:sp>
        <p:nvSpPr>
          <p:cNvPr id="8" name="Text Placeholder 6"/>
          <p:cNvSpPr txBox="1">
            <a:spLocks/>
          </p:cNvSpPr>
          <p:nvPr/>
        </p:nvSpPr>
        <p:spPr>
          <a:xfrm>
            <a:off x="989375" y="1617649"/>
            <a:ext cx="821184" cy="1003418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200" dirty="0">
                <a:latin typeface="Open Sans Light"/>
                <a:cs typeface="Open Sans Light"/>
              </a:rPr>
              <a:t>8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136818" y="2942848"/>
            <a:ext cx="2386415" cy="880674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Titillium Web" panose="00000500000000000000" pitchFamily="2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1825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5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3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Titillium Web" panose="00000500000000000000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3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5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Titillium Web" panose="00000500000000000000" pitchFamily="2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Open Sans Light"/>
                <a:cs typeface="Open Sans Light"/>
              </a:rPr>
              <a:t>8 out of Top 10 Fortune 500 Companies Are Powered by Qt!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13"/>
          <a:stretch>
            <a:fillRect/>
          </a:stretch>
        </p:blipFill>
        <p:spPr bwMode="auto">
          <a:xfrm>
            <a:off x="189165" y="3977451"/>
            <a:ext cx="1124494" cy="106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0"/>
          <a:stretch>
            <a:fillRect/>
          </a:stretch>
        </p:blipFill>
        <p:spPr bwMode="auto">
          <a:xfrm>
            <a:off x="1313658" y="3990674"/>
            <a:ext cx="1245759" cy="104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2326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Output with </a:t>
            </a:r>
            <a:r>
              <a:rPr lang="en-US" dirty="0" err="1"/>
              <a:t>QString</a:t>
            </a:r>
            <a:r>
              <a:rPr lang="en-US" dirty="0"/>
              <a:t>::</a:t>
            </a:r>
            <a:r>
              <a:rPr lang="en-US" dirty="0" err="1"/>
              <a:t>arg</a:t>
            </a:r>
            <a:r>
              <a:rPr lang="en-US" dirty="0"/>
              <a:t>()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3296596"/>
            <a:ext cx="8726471" cy="1710610"/>
          </a:xfrm>
        </p:spPr>
        <p:txBody>
          <a:bodyPr>
            <a:normAutofit/>
          </a:bodyPr>
          <a:lstStyle/>
          <a:p>
            <a:r>
              <a:rPr lang="en-US" dirty="0" smtClean="0"/>
              <a:t>Safer</a:t>
            </a:r>
            <a:r>
              <a:rPr lang="en-US" dirty="0"/>
              <a:t>: 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,...,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(“multi-</a:t>
            </a:r>
            <a:r>
              <a:rPr lang="en-US" dirty="0" err="1"/>
              <a:t>arg</a:t>
            </a:r>
            <a:r>
              <a:rPr lang="en-US" dirty="0"/>
              <a:t>()”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But: only works with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</a:t>
            </a:r>
            <a:r>
              <a:rPr lang="en-US" dirty="0" smtClean="0"/>
              <a:t>arguments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Strings may be formatted using similar syntax to </a:t>
            </a:r>
            <a:r>
              <a:rPr lang="en-US" dirty="0" err="1" smtClean="0">
                <a:latin typeface="Courier New"/>
                <a:cs typeface="Courier New"/>
              </a:rPr>
              <a:t>printf</a:t>
            </a:r>
            <a:r>
              <a:rPr lang="en-US" dirty="0" smtClean="0">
                <a:latin typeface="Courier New"/>
                <a:cs typeface="Courier New"/>
              </a:rPr>
              <a:t>() –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asprintf</a:t>
            </a:r>
            <a:r>
              <a:rPr lang="en-US" dirty="0" smtClean="0">
                <a:latin typeface="Courier New"/>
                <a:cs typeface="Courier New"/>
              </a:rPr>
              <a:t>();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Prefer </a:t>
            </a:r>
            <a:r>
              <a:rPr lang="en-US" dirty="0" err="1" smtClean="0">
                <a:latin typeface="Courier New"/>
                <a:cs typeface="Courier New"/>
              </a:rPr>
              <a:t>QString.arg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 in new code, because it supports </a:t>
            </a:r>
            <a:r>
              <a:rPr lang="en-US" dirty="0" err="1" smtClean="0"/>
              <a:t>unicode</a:t>
            </a:r>
            <a:r>
              <a:rPr lang="en-US" dirty="0" smtClean="0"/>
              <a:t> seamlessly and is type-safe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5" y="1432128"/>
            <a:ext cx="8123086" cy="17023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 err="1" smtClean="0">
                <a:solidFill>
                  <a:srgbClr val="808000"/>
                </a:solidFill>
              </a:rPr>
              <a:t>int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i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...;</a:t>
            </a:r>
            <a:r>
              <a:rPr lang="en-US" sz="1200" dirty="0">
                <a:solidFill>
                  <a:srgbClr val="C0C0C0"/>
                </a:solidFill>
              </a:rPr>
              <a:t/>
            </a:r>
            <a:br>
              <a:rPr lang="en-US" sz="1200" dirty="0">
                <a:solidFill>
                  <a:srgbClr val="C0C0C0"/>
                </a:solidFill>
              </a:rPr>
            </a:br>
            <a:r>
              <a:rPr lang="en-US" sz="1200" dirty="0" err="1">
                <a:solidFill>
                  <a:srgbClr val="808000"/>
                </a:solidFill>
              </a:rPr>
              <a:t>int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total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...;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QString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fileName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...;</a:t>
            </a:r>
            <a:r>
              <a:rPr lang="en-US" sz="1200" dirty="0">
                <a:solidFill>
                  <a:srgbClr val="C0C0C0"/>
                </a:solidFill>
              </a:rPr>
              <a:t/>
            </a:r>
            <a:br>
              <a:rPr lang="en-US" sz="1200" dirty="0">
                <a:solidFill>
                  <a:srgbClr val="C0C0C0"/>
                </a:solidFill>
              </a:rPr>
            </a:br>
            <a:r>
              <a:rPr lang="en-US" sz="1200" dirty="0" err="1"/>
              <a:t>QString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status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tr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"Processing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%1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%2: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%3”</a:t>
            </a:r>
            <a:r>
              <a:rPr lang="en-US" sz="1200" dirty="0" smtClean="0">
                <a:solidFill>
                  <a:srgbClr val="008000"/>
                </a:solidFill>
              </a:rPr>
              <a:t>)</a:t>
            </a:r>
            <a:r>
              <a:rPr lang="en-US" sz="1200" dirty="0" smtClean="0"/>
              <a:t>.</a:t>
            </a:r>
            <a:r>
              <a:rPr lang="en-US" sz="1200" dirty="0" err="1"/>
              <a:t>arg</a:t>
            </a:r>
            <a:r>
              <a:rPr lang="en-US" sz="1200" dirty="0"/>
              <a:t>(</a:t>
            </a:r>
            <a:r>
              <a:rPr lang="en-US" sz="1200" dirty="0" err="1"/>
              <a:t>i</a:t>
            </a:r>
            <a:r>
              <a:rPr lang="en-US" sz="1200" dirty="0"/>
              <a:t>).</a:t>
            </a:r>
            <a:r>
              <a:rPr lang="en-US" sz="1200" dirty="0" err="1"/>
              <a:t>arg</a:t>
            </a:r>
            <a:r>
              <a:rPr lang="en-US" sz="1200" dirty="0"/>
              <a:t>(total).</a:t>
            </a:r>
            <a:r>
              <a:rPr lang="en-US" sz="1200" dirty="0" err="1"/>
              <a:t>arg</a:t>
            </a:r>
            <a:r>
              <a:rPr lang="en-US" sz="1200" dirty="0"/>
              <a:t>(</a:t>
            </a:r>
            <a:r>
              <a:rPr lang="en-US" sz="1200" dirty="0" err="1"/>
              <a:t>fileName</a:t>
            </a:r>
            <a:r>
              <a:rPr lang="en-US" sz="1200" dirty="0"/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double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12.34</a:t>
            </a:r>
            <a:r>
              <a:rPr lang="en-US" sz="1200" dirty="0"/>
              <a:t>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endParaRPr lang="en-US" sz="1200" dirty="0" smtClean="0">
              <a:solidFill>
                <a:srgbClr val="C0C0C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QString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str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QString</a:t>
            </a:r>
            <a:r>
              <a:rPr lang="en-US" sz="1200" dirty="0"/>
              <a:t>::fromLatin1(</a:t>
            </a:r>
            <a:r>
              <a:rPr lang="en-US" sz="1200" dirty="0">
                <a:solidFill>
                  <a:srgbClr val="008000"/>
                </a:solidFill>
              </a:rPr>
              <a:t>"delta: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%1"</a:t>
            </a:r>
            <a:r>
              <a:rPr lang="en-US" sz="1200" dirty="0"/>
              <a:t>).</a:t>
            </a:r>
            <a:r>
              <a:rPr lang="en-US" sz="1200" dirty="0" err="1"/>
              <a:t>arg</a:t>
            </a:r>
            <a:r>
              <a:rPr lang="en-US" sz="1200" dirty="0"/>
              <a:t>(d,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008000"/>
                </a:solidFill>
              </a:rPr>
              <a:t>'E'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000080"/>
                </a:solidFill>
              </a:rPr>
              <a:t>3</a:t>
            </a:r>
            <a:r>
              <a:rPr lang="en-US" sz="1200" dirty="0"/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endParaRPr lang="en-US" sz="1200" dirty="0" smtClean="0">
              <a:solidFill>
                <a:srgbClr val="C0C0C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str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==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"delta: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1.234E+01"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endParaRPr lang="en-US" sz="1200" dirty="0" smtClean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2262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</a:t>
            </a:r>
            <a:r>
              <a:rPr lang="en-US" dirty="0" err="1"/>
              <a:t>QString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length()</a:t>
            </a:r>
          </a:p>
          <a:p>
            <a:r>
              <a:rPr lang="en-US" dirty="0" err="1">
                <a:latin typeface="Courier New"/>
                <a:cs typeface="Courier New"/>
              </a:rPr>
              <a:t>endsWith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and </a:t>
            </a:r>
            <a:r>
              <a:rPr lang="en-US" dirty="0" err="1">
                <a:latin typeface="Courier New"/>
                <a:cs typeface="Courier New"/>
              </a:rPr>
              <a:t>startsWith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>
                <a:latin typeface="Courier New"/>
                <a:cs typeface="Courier New"/>
              </a:rPr>
              <a:t>contains()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count()</a:t>
            </a:r>
          </a:p>
          <a:p>
            <a:r>
              <a:rPr lang="en-US" dirty="0" err="1">
                <a:latin typeface="Courier New"/>
                <a:cs typeface="Courier New"/>
              </a:rPr>
              <a:t>indexOf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lastIndexOf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Expression can be characters, strings, or regular expressions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946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</a:t>
            </a:r>
            <a:r>
              <a:rPr lang="en-US" dirty="0" err="1"/>
              <a:t>QStringList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::split()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::join() </a:t>
            </a:r>
          </a:p>
          <a:p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replaceInStrings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::filter()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7286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with Regular Expressions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auto"/>
            <a:r>
              <a:rPr lang="en-US" dirty="0" err="1">
                <a:latin typeface="Courier New"/>
                <a:cs typeface="Courier New"/>
              </a:rPr>
              <a:t>QRegularExpression</a:t>
            </a:r>
            <a:r>
              <a:rPr lang="en-US" dirty="0"/>
              <a:t> supports</a:t>
            </a:r>
          </a:p>
          <a:p>
            <a:pPr lvl="1"/>
            <a:r>
              <a:rPr lang="en-US" dirty="0"/>
              <a:t>Regular expression matching </a:t>
            </a:r>
          </a:p>
          <a:p>
            <a:pPr lvl="1"/>
            <a:r>
              <a:rPr lang="en-US" dirty="0"/>
              <a:t>Wildcard matching 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QRegularExpression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rx</a:t>
            </a:r>
            <a:r>
              <a:rPr lang="en-US" dirty="0">
                <a:latin typeface="Courier New"/>
                <a:cs typeface="Courier New"/>
              </a:rPr>
              <a:t>("^\\d\\d?$")</a:t>
            </a:r>
            <a:r>
              <a:rPr lang="en-US" dirty="0" smtClean="0">
                <a:latin typeface="Courier New"/>
                <a:cs typeface="Courier New"/>
              </a:rPr>
              <a:t>; /</a:t>
            </a:r>
            <a:r>
              <a:rPr lang="en-US" dirty="0">
                <a:latin typeface="Courier New"/>
                <a:cs typeface="Courier New"/>
              </a:rPr>
              <a:t>/ match integers 0 to 99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rx.match</a:t>
            </a:r>
            <a:r>
              <a:rPr lang="en-US" dirty="0">
                <a:latin typeface="Courier New"/>
                <a:cs typeface="Courier New"/>
              </a:rPr>
              <a:t>("123"); // </a:t>
            </a:r>
            <a:r>
              <a:rPr lang="en-US" dirty="0" err="1">
                <a:latin typeface="Courier New"/>
                <a:cs typeface="Courier New"/>
              </a:rPr>
              <a:t>QRegularExpressionMatch</a:t>
            </a:r>
            <a:r>
              <a:rPr lang="en-US" dirty="0">
                <a:latin typeface="Courier New"/>
                <a:cs typeface="Courier New"/>
              </a:rPr>
              <a:t>(Valid, no match)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rx.match</a:t>
            </a:r>
            <a:r>
              <a:rPr lang="en-US" dirty="0">
                <a:latin typeface="Courier New"/>
                <a:cs typeface="Courier New"/>
              </a:rPr>
              <a:t>("-6");  // </a:t>
            </a:r>
            <a:r>
              <a:rPr lang="en-US" dirty="0" err="1">
                <a:latin typeface="Courier New"/>
                <a:cs typeface="Courier New"/>
              </a:rPr>
              <a:t>QRegularExpressionMatch</a:t>
            </a:r>
            <a:r>
              <a:rPr lang="en-US" dirty="0">
                <a:latin typeface="Courier New"/>
                <a:cs typeface="Courier New"/>
              </a:rPr>
              <a:t>(Valid, no match)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rx.match</a:t>
            </a:r>
            <a:r>
              <a:rPr lang="en-US" dirty="0">
                <a:latin typeface="Courier New"/>
                <a:cs typeface="Courier New"/>
              </a:rPr>
              <a:t>("6");   // </a:t>
            </a:r>
            <a:r>
              <a:rPr lang="en-US" dirty="0" err="1">
                <a:latin typeface="Courier New"/>
                <a:cs typeface="Courier New"/>
              </a:rPr>
              <a:t>QRegularExpressionMatch</a:t>
            </a:r>
            <a:r>
              <a:rPr lang="en-US" dirty="0">
                <a:latin typeface="Courier New"/>
                <a:cs typeface="Courier New"/>
              </a:rPr>
              <a:t>(Valid, has match: 0:(0, 1, "6"))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023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0"/>
            <a:ext cx="8668182" cy="586058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Handling Files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29721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Essential Classes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QDir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Navigate between folders – </a:t>
            </a:r>
            <a:r>
              <a:rPr lang="en-US" dirty="0" err="1" smtClean="0">
                <a:latin typeface="Courier New"/>
                <a:cs typeface="Courier New"/>
              </a:rPr>
              <a:t>setPath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&amp;) </a:t>
            </a:r>
          </a:p>
          <a:p>
            <a:pPr lvl="2"/>
            <a:r>
              <a:rPr lang="en-US" dirty="0" smtClean="0"/>
              <a:t>Qt uses “/” as a universal directory separator </a:t>
            </a:r>
          </a:p>
          <a:p>
            <a:pPr lvl="1"/>
            <a:r>
              <a:rPr lang="en-US" dirty="0" smtClean="0"/>
              <a:t>Create, remove, and rename folders</a:t>
            </a:r>
          </a:p>
          <a:p>
            <a:pPr lvl="1"/>
            <a:r>
              <a:rPr lang="en-US" dirty="0" smtClean="0"/>
              <a:t>Get file info – </a:t>
            </a:r>
            <a:r>
              <a:rPr lang="en-US" dirty="0" err="1" smtClean="0">
                <a:latin typeface="Courier New"/>
                <a:cs typeface="Courier New"/>
              </a:rPr>
              <a:t>QFileInfoList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QDir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entryInfoList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Get files in the directory – </a:t>
            </a:r>
            <a:r>
              <a:rPr lang="en-US" dirty="0" err="1" smtClean="0">
                <a:latin typeface="Courier New"/>
                <a:cs typeface="Courier New"/>
              </a:rPr>
              <a:t>QStringList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QDir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entryList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QFileInfo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File name, owner, group</a:t>
            </a:r>
          </a:p>
          <a:p>
            <a:pPr lvl="1"/>
            <a:r>
              <a:rPr lang="en-US" dirty="0" smtClean="0"/>
              <a:t>Last modified, last read</a:t>
            </a:r>
          </a:p>
          <a:p>
            <a:pPr lvl="1"/>
            <a:r>
              <a:rPr lang="en-US" dirty="0" smtClean="0"/>
              <a:t>Permissions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QFile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Create, remove, rename files and create links </a:t>
            </a:r>
          </a:p>
          <a:p>
            <a:pPr lvl="1"/>
            <a:r>
              <a:rPr lang="en-US" dirty="0" smtClean="0"/>
              <a:t>Read and write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677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I/O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234220" cy="3784985"/>
          </a:xfrm>
        </p:spPr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QFile</a:t>
            </a:r>
            <a:r>
              <a:rPr lang="en-US" dirty="0" smtClean="0"/>
              <a:t> inherits </a:t>
            </a:r>
            <a:r>
              <a:rPr lang="en-US" dirty="0" err="1" smtClean="0">
                <a:latin typeface="Courier New"/>
                <a:cs typeface="Courier New"/>
              </a:rPr>
              <a:t>QIODevice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QIODevice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Abstract class, used as an interface </a:t>
            </a:r>
            <a:r>
              <a:rPr lang="en-US" dirty="0"/>
              <a:t>to provide device independent I/O </a:t>
            </a:r>
            <a:r>
              <a:rPr lang="en-US" dirty="0" smtClean="0"/>
              <a:t>features</a:t>
            </a:r>
          </a:p>
          <a:p>
            <a:pPr lvl="1"/>
            <a:endParaRPr lang="en-US" dirty="0"/>
          </a:p>
          <a:p>
            <a:r>
              <a:rPr lang="en-US" dirty="0" smtClean="0"/>
              <a:t>By default file data is buffered </a:t>
            </a:r>
          </a:p>
          <a:p>
            <a:pPr lvl="1"/>
            <a:r>
              <a:rPr lang="en-US" dirty="0" smtClean="0"/>
              <a:t>Buffering can be bypassed with </a:t>
            </a:r>
            <a:r>
              <a:rPr lang="en-US" dirty="0" err="1" smtClean="0">
                <a:latin typeface="Courier New"/>
                <a:cs typeface="Courier New"/>
              </a:rPr>
              <a:t>Unbuffered</a:t>
            </a:r>
            <a:r>
              <a:rPr lang="en-US" dirty="0" smtClean="0"/>
              <a:t> open mode flag</a:t>
            </a:r>
          </a:p>
          <a:p>
            <a:pPr lvl="1"/>
            <a:r>
              <a:rPr lang="en-US" dirty="0" smtClean="0"/>
              <a:t>Except in Windows, where data is always buffered  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53" y="1184822"/>
            <a:ext cx="4573322" cy="35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961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and Writing Data with </a:t>
            </a:r>
            <a:r>
              <a:rPr lang="en-US" dirty="0" err="1" smtClean="0"/>
              <a:t>QIODevice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Variety of functions available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</a:t>
            </a:r>
            <a:r>
              <a:rPr lang="en-US" dirty="0" err="1" smtClean="0">
                <a:latin typeface="Courier New"/>
                <a:cs typeface="Courier New"/>
              </a:rPr>
              <a:t>ool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getChar</a:t>
            </a:r>
            <a:r>
              <a:rPr lang="en-US" dirty="0" smtClean="0">
                <a:latin typeface="Courier New"/>
                <a:cs typeface="Courier New"/>
              </a:rPr>
              <a:t>(char *c), </a:t>
            </a:r>
            <a:r>
              <a:rPr lang="en-US" dirty="0" err="1" smtClean="0">
                <a:latin typeface="Courier New"/>
                <a:cs typeface="Courier New"/>
              </a:rPr>
              <a:t>bool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putChar</a:t>
            </a:r>
            <a:r>
              <a:rPr lang="en-US" dirty="0" smtClean="0">
                <a:latin typeface="Courier New"/>
                <a:cs typeface="Courier New"/>
              </a:rPr>
              <a:t>(char c)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readLine</a:t>
            </a:r>
            <a:r>
              <a:rPr lang="en-US" dirty="0" smtClean="0">
                <a:latin typeface="Courier New"/>
                <a:cs typeface="Courier New"/>
              </a:rPr>
              <a:t>(qint64 </a:t>
            </a:r>
            <a:r>
              <a:rPr lang="en-US" dirty="0" err="1" smtClean="0">
                <a:latin typeface="Courier New"/>
                <a:cs typeface="Courier New"/>
              </a:rPr>
              <a:t>maxSize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</a:t>
            </a:r>
            <a:r>
              <a:rPr lang="en-US" dirty="0" smtClean="0">
                <a:latin typeface="Courier New"/>
                <a:cs typeface="Courier New"/>
              </a:rPr>
              <a:t>int64 read(char *data, qint64 </a:t>
            </a:r>
            <a:r>
              <a:rPr lang="en-US" dirty="0" err="1" smtClean="0">
                <a:latin typeface="Courier New"/>
                <a:cs typeface="Courier New"/>
              </a:rPr>
              <a:t>maxSize</a:t>
            </a:r>
            <a:r>
              <a:rPr lang="en-US" dirty="0" smtClean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qint64 write(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 smtClean="0">
                <a:latin typeface="Courier New"/>
                <a:cs typeface="Courier New"/>
              </a:rPr>
              <a:t> *</a:t>
            </a:r>
            <a:r>
              <a:rPr lang="en-US" dirty="0" err="1" smtClean="0">
                <a:latin typeface="Courier New"/>
                <a:cs typeface="Courier New"/>
              </a:rPr>
              <a:t>byteArray</a:t>
            </a:r>
            <a:r>
              <a:rPr lang="en-US" dirty="0" smtClean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readAll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Position that data is written to or read from</a:t>
            </a:r>
          </a:p>
          <a:p>
            <a:pPr lvl="1"/>
            <a:r>
              <a:rPr lang="en-US" dirty="0" smtClean="0"/>
              <a:t>Returned by </a:t>
            </a:r>
            <a:r>
              <a:rPr lang="en-US" dirty="0" smtClean="0">
                <a:latin typeface="Courier New"/>
                <a:cs typeface="Courier New"/>
              </a:rPr>
              <a:t>qint64 </a:t>
            </a:r>
            <a:r>
              <a:rPr lang="en-US" dirty="0" err="1" smtClean="0">
                <a:latin typeface="Courier New"/>
                <a:cs typeface="Courier New"/>
              </a:rPr>
              <a:t>pos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</a:t>
            </a:r>
            <a:r>
              <a:rPr lang="en-US" dirty="0" smtClean="0">
                <a:latin typeface="Courier New"/>
                <a:cs typeface="Courier New"/>
              </a:rPr>
              <a:t>int64 </a:t>
            </a:r>
            <a:r>
              <a:rPr lang="en-US" dirty="0" err="1" smtClean="0">
                <a:latin typeface="Courier New"/>
                <a:cs typeface="Courier New"/>
              </a:rPr>
              <a:t>bytesAvailable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 returns bytes available after the position </a:t>
            </a:r>
          </a:p>
          <a:p>
            <a:pPr lvl="1"/>
            <a:r>
              <a:rPr lang="en-US" dirty="0" smtClean="0"/>
              <a:t>Position may be changed with </a:t>
            </a:r>
            <a:r>
              <a:rPr lang="en-US" dirty="0" smtClean="0">
                <a:latin typeface="Courier New"/>
                <a:cs typeface="Courier New"/>
              </a:rPr>
              <a:t>seek(qint64 </a:t>
            </a:r>
            <a:r>
              <a:rPr lang="en-US" dirty="0" err="1" smtClean="0">
                <a:latin typeface="Courier New"/>
                <a:cs typeface="Courier New"/>
              </a:rPr>
              <a:t>pos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or </a:t>
            </a:r>
            <a:r>
              <a:rPr lang="en-US" dirty="0" smtClean="0">
                <a:latin typeface="Courier New"/>
                <a:cs typeface="Courier New"/>
              </a:rPr>
              <a:t>reset()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</a:t>
            </a:r>
            <a:r>
              <a:rPr lang="en-US" dirty="0" err="1" smtClean="0">
                <a:latin typeface="Courier New"/>
                <a:cs typeface="Courier New"/>
              </a:rPr>
              <a:t>ool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atEnd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returns true in the end of the file 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26939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I/O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x-file-io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5" y="1337553"/>
            <a:ext cx="8123086" cy="3809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 err="1"/>
              <a:t>QFile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file(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 err="1">
                <a:solidFill>
                  <a:srgbClr val="008000"/>
                </a:solidFill>
              </a:rPr>
              <a:t>data.txt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/>
              <a:t>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if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(!</a:t>
            </a:r>
            <a:r>
              <a:rPr lang="en-US" sz="1200" dirty="0" err="1"/>
              <a:t>file.</a:t>
            </a:r>
            <a:r>
              <a:rPr lang="en-US" sz="1200" i="1" dirty="0" err="1">
                <a:solidFill>
                  <a:srgbClr val="000000"/>
                </a:solidFill>
              </a:rPr>
              <a:t>open</a:t>
            </a:r>
            <a:r>
              <a:rPr lang="en-US" sz="1200" dirty="0"/>
              <a:t>(</a:t>
            </a:r>
            <a:r>
              <a:rPr lang="en-US" sz="1200" dirty="0" err="1"/>
              <a:t>QFile</a:t>
            </a:r>
            <a:r>
              <a:rPr lang="en-US" sz="1200" dirty="0"/>
              <a:t>::</a:t>
            </a:r>
            <a:r>
              <a:rPr lang="en-US" sz="1200" dirty="0" err="1"/>
              <a:t>ReadWrite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|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QIODevice</a:t>
            </a:r>
            <a:r>
              <a:rPr lang="en-US" sz="1200" dirty="0"/>
              <a:t>::Text))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smtClean="0">
                <a:solidFill>
                  <a:srgbClr val="008000"/>
                </a:solidFill>
              </a:rPr>
              <a:t>; // Handle error </a:t>
            </a:r>
            <a:r>
              <a:rPr lang="en-US" sz="1200" dirty="0"/>
              <a:t/>
            </a:r>
            <a:br>
              <a:rPr lang="en-US" sz="1200" dirty="0"/>
            </a:b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>
                <a:solidFill>
                  <a:srgbClr val="808000"/>
                </a:solidFill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auto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fileSize</a:t>
            </a:r>
            <a:r>
              <a:rPr lang="en-US" sz="1200" dirty="0"/>
              <a:t>(</a:t>
            </a:r>
            <a:r>
              <a:rPr lang="en-US" sz="1200" dirty="0" err="1"/>
              <a:t>file.</a:t>
            </a:r>
            <a:r>
              <a:rPr lang="en-US" sz="1200" i="1" dirty="0" err="1">
                <a:solidFill>
                  <a:srgbClr val="000000"/>
                </a:solidFill>
              </a:rPr>
              <a:t>size</a:t>
            </a:r>
            <a:r>
              <a:rPr lang="en-US" sz="1200" dirty="0"/>
              <a:t>());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QByteArray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readBuffer</a:t>
            </a:r>
            <a:r>
              <a:rPr lang="en-US" sz="1200" dirty="0"/>
              <a:t>; </a:t>
            </a:r>
            <a:br>
              <a:rPr lang="en-US" sz="1200" dirty="0"/>
            </a:b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character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by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character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char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c;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while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(</a:t>
            </a:r>
            <a:r>
              <a:rPr lang="en-US" sz="1200" dirty="0" err="1"/>
              <a:t>file.getChar</a:t>
            </a:r>
            <a:r>
              <a:rPr lang="en-US" sz="1200" dirty="0"/>
              <a:t>(&amp;c))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en-US" sz="1200" dirty="0" err="1" smtClean="0"/>
              <a:t>readBuffer.append</a:t>
            </a:r>
            <a:r>
              <a:rPr lang="en-US" sz="1200" dirty="0"/>
              <a:t>(c);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data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by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chunks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readBuffer.clear</a:t>
            </a:r>
            <a:r>
              <a:rPr lang="en-US" sz="1200" dirty="0"/>
              <a:t>();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file.</a:t>
            </a:r>
            <a:r>
              <a:rPr lang="en-US" sz="1200" i="1" dirty="0" err="1" smtClean="0">
                <a:solidFill>
                  <a:srgbClr val="000000"/>
                </a:solidFill>
              </a:rPr>
              <a:t>reset</a:t>
            </a:r>
            <a:r>
              <a:rPr lang="en-US" sz="1200" dirty="0"/>
              <a:t>();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>
                <a:solidFill>
                  <a:srgbClr val="808000"/>
                </a:solidFill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8000"/>
                </a:solidFill>
              </a:rPr>
              <a:t>int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bufferSize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80"/>
                </a:solidFill>
              </a:rPr>
              <a:t>10</a:t>
            </a:r>
            <a:r>
              <a:rPr lang="en-US" sz="1200" dirty="0"/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Intentionally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extremely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small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demo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purposes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char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chunk[</a:t>
            </a:r>
            <a:r>
              <a:rPr lang="en-US" sz="1200" dirty="0" err="1"/>
              <a:t>bufferSize</a:t>
            </a:r>
            <a:r>
              <a:rPr lang="en-US" sz="1200" dirty="0"/>
              <a:t>];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auto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readBytes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/>
              <a:t>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while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((</a:t>
            </a:r>
            <a:r>
              <a:rPr lang="en-US" sz="1200" dirty="0" err="1"/>
              <a:t>readBytes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file.read</a:t>
            </a:r>
            <a:r>
              <a:rPr lang="en-US" sz="1200" dirty="0"/>
              <a:t>(chunk,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bufferSize</a:t>
            </a:r>
            <a:r>
              <a:rPr lang="en-US" sz="1200" dirty="0"/>
              <a:t>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&gt;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/>
              <a:t>)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en-US" sz="1200" dirty="0" err="1" smtClean="0"/>
              <a:t>readBuffer.append</a:t>
            </a:r>
            <a:r>
              <a:rPr lang="en-US" sz="1200" dirty="0"/>
              <a:t>(chunk,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readBytes</a:t>
            </a:r>
            <a:r>
              <a:rPr lang="en-US" sz="1200" dirty="0"/>
              <a:t>); </a:t>
            </a:r>
            <a:endParaRPr lang="en-US" sz="1200" dirty="0" smtClean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659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is often read and written using </a:t>
            </a:r>
            <a:r>
              <a:rPr lang="en-US" dirty="0" err="1" smtClean="0">
                <a:latin typeface="Courier New"/>
                <a:cs typeface="Courier New"/>
              </a:rPr>
              <a:t>QDataStream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/>
                <a:cs typeface="Courier New"/>
              </a:rPr>
              <a:t>QTextStream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/>
              <a:t>A</a:t>
            </a:r>
            <a:r>
              <a:rPr lang="en-US" dirty="0" smtClean="0"/>
              <a:t>dd extra information about the data to the stream</a:t>
            </a:r>
          </a:p>
          <a:p>
            <a:pPr lvl="1"/>
            <a:r>
              <a:rPr lang="en-US" dirty="0" smtClean="0"/>
              <a:t>Can operate with any </a:t>
            </a:r>
            <a:r>
              <a:rPr lang="en-US" dirty="0" err="1" smtClean="0">
                <a:latin typeface="Courier New"/>
                <a:cs typeface="Courier New"/>
              </a:rPr>
              <a:t>QIODevice</a:t>
            </a:r>
            <a:r>
              <a:rPr lang="en-US" dirty="0" smtClean="0"/>
              <a:t>, a </a:t>
            </a:r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 smtClean="0"/>
              <a:t> or a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QTextSream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Convenient for reading and writing words, lines, and numbers</a:t>
            </a:r>
          </a:p>
          <a:p>
            <a:pPr lvl="1"/>
            <a:r>
              <a:rPr lang="en-US" dirty="0" smtClean="0"/>
              <a:t>Commonly used to read console input and write to console output</a:t>
            </a:r>
          </a:p>
          <a:p>
            <a:pPr lvl="1"/>
            <a:r>
              <a:rPr lang="en-US" dirty="0" smtClean="0"/>
              <a:t>Locale-aware </a:t>
            </a:r>
          </a:p>
          <a:p>
            <a:pPr lvl="1"/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QDataStream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GB" dirty="0"/>
              <a:t>Portable between hardware architectures and operating </a:t>
            </a:r>
            <a:r>
              <a:rPr lang="en-GB" dirty="0" smtClean="0"/>
              <a:t>systems</a:t>
            </a:r>
          </a:p>
          <a:p>
            <a:pPr lvl="1"/>
            <a:r>
              <a:rPr lang="en-GB" dirty="0" smtClean="0"/>
              <a:t>Format depends on the stream version used </a:t>
            </a:r>
            <a:endParaRPr lang="en-GB" dirty="0"/>
          </a:p>
          <a:p>
            <a:pPr lvl="1"/>
            <a:r>
              <a:rPr lang="en-GB" dirty="0" smtClean="0"/>
              <a:t>Not </a:t>
            </a:r>
            <a:r>
              <a:rPr lang="en-US" dirty="0" smtClean="0"/>
              <a:t>human</a:t>
            </a:r>
            <a:r>
              <a:rPr lang="en-US" dirty="0"/>
              <a:t>-</a:t>
            </a:r>
            <a:r>
              <a:rPr lang="en-US" dirty="0" smtClean="0"/>
              <a:t>readable</a:t>
            </a:r>
          </a:p>
          <a:p>
            <a:pPr lvl="1"/>
            <a:r>
              <a:rPr lang="en-US" dirty="0" smtClean="0"/>
              <a:t>Complex types broken to primitive types, which are then serialized to the stream</a:t>
            </a:r>
            <a:endParaRPr lang="en-US" dirty="0"/>
          </a:p>
          <a:p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00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Qt Applications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Native</a:t>
            </a:r>
            <a:r>
              <a:rPr lang="fi-FI" dirty="0"/>
              <a:t> Applications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40" y="1763293"/>
            <a:ext cx="5784032" cy="24905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8634" y="1856370"/>
            <a:ext cx="106988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OSX</a:t>
            </a:r>
          </a:p>
          <a:p>
            <a:pPr marL="0" lvl="1" algn="l"/>
            <a:endParaRPr lang="en-US" sz="1200" dirty="0" smtClean="0">
              <a:latin typeface="Open Sans Light"/>
              <a:cs typeface="Open Sans Light"/>
            </a:endParaRPr>
          </a:p>
          <a:p>
            <a:pPr marL="0" lvl="1" algn="l"/>
            <a:r>
              <a:rPr lang="en-US" sz="1200" dirty="0" smtClean="0">
                <a:latin typeface="Open Sans Light"/>
                <a:cs typeface="Open Sans Light"/>
              </a:rPr>
              <a:t>Cocoa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l"/>
            <a:r>
              <a:rPr lang="en-US" sz="1200" dirty="0" smtClean="0">
                <a:latin typeface="Open Sans Light"/>
                <a:cs typeface="Open Sans Light"/>
              </a:rPr>
              <a:t>Mac </a:t>
            </a:r>
            <a:r>
              <a:rPr lang="en-US" sz="1200" dirty="0">
                <a:latin typeface="Open Sans Light"/>
                <a:cs typeface="Open Sans Light"/>
              </a:rPr>
              <a:t>Kernel</a:t>
            </a:r>
          </a:p>
          <a:p>
            <a:pPr marL="0" lvl="1" algn="l"/>
            <a:r>
              <a:rPr lang="en-US" sz="1200" dirty="0" err="1" smtClean="0">
                <a:latin typeface="Open Sans Light"/>
                <a:cs typeface="Open Sans Light"/>
              </a:rPr>
              <a:t>MacHW</a:t>
            </a:r>
            <a:endParaRPr lang="en-US" sz="12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88634" y="3211601"/>
            <a:ext cx="106988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Android</a:t>
            </a:r>
            <a:endParaRPr lang="en-US" sz="1200" dirty="0" smtClean="0">
              <a:latin typeface="Open Sans Light"/>
              <a:cs typeface="Open Sans Light"/>
            </a:endParaRPr>
          </a:p>
          <a:p>
            <a:pPr marL="0" lvl="1" algn="l"/>
            <a:endParaRPr lang="en-US" sz="1200" dirty="0" smtClean="0">
              <a:latin typeface="Open Sans Light"/>
              <a:cs typeface="Open Sans Light"/>
            </a:endParaRPr>
          </a:p>
          <a:p>
            <a:pPr marL="0" lvl="1" algn="l"/>
            <a:r>
              <a:rPr lang="en-US" sz="1200" dirty="0">
                <a:latin typeface="Open Sans Light"/>
                <a:cs typeface="Open Sans Light"/>
              </a:rPr>
              <a:t>Android </a:t>
            </a:r>
            <a:r>
              <a:rPr lang="en-US" sz="1200" dirty="0" smtClean="0">
                <a:latin typeface="Open Sans Light"/>
                <a:cs typeface="Open Sans Light"/>
              </a:rPr>
              <a:t>NDK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l"/>
            <a:r>
              <a:rPr lang="en-US" sz="1200" dirty="0">
                <a:latin typeface="Open Sans Light"/>
                <a:cs typeface="Open Sans Light"/>
              </a:rPr>
              <a:t>Android </a:t>
            </a:r>
            <a:r>
              <a:rPr lang="en-US" sz="1200" dirty="0" smtClean="0">
                <a:latin typeface="Open Sans Light"/>
                <a:cs typeface="Open Sans Light"/>
              </a:rPr>
              <a:t>Kernel 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l"/>
            <a:r>
              <a:rPr lang="en-US" sz="1200" dirty="0">
                <a:latin typeface="Open Sans Light"/>
                <a:cs typeface="Open Sans Light"/>
              </a:rPr>
              <a:t>Android HW</a:t>
            </a:r>
            <a:endParaRPr lang="en-US" sz="12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021" y="1851878"/>
            <a:ext cx="122288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r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Windows</a:t>
            </a:r>
            <a:endParaRPr lang="en-US" sz="1000" dirty="0" smtClean="0">
              <a:latin typeface="Open Sans Light"/>
              <a:cs typeface="Open Sans Light"/>
            </a:endParaRPr>
          </a:p>
          <a:p>
            <a:pPr marL="0" lvl="1" algn="r"/>
            <a:endParaRPr lang="en-US" sz="1200" dirty="0" smtClean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Windows </a:t>
            </a:r>
            <a:r>
              <a:rPr lang="en-US" sz="1200" dirty="0" smtClean="0">
                <a:latin typeface="Open Sans Light"/>
                <a:cs typeface="Open Sans Light"/>
              </a:rPr>
              <a:t>GDI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Windows </a:t>
            </a:r>
            <a:r>
              <a:rPr lang="en-US" sz="1200" dirty="0" smtClean="0">
                <a:latin typeface="Open Sans Light"/>
                <a:cs typeface="Open Sans Light"/>
              </a:rPr>
              <a:t>Kernel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PC HW</a:t>
            </a:r>
            <a:endParaRPr lang="en-US" sz="12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8152" y="3219486"/>
            <a:ext cx="147175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r"/>
            <a:r>
              <a:rPr lang="en-US" sz="1200" dirty="0" err="1">
                <a:latin typeface="Open Sans"/>
                <a:cs typeface="Open Sans"/>
              </a:rPr>
              <a:t>Qt</a:t>
            </a:r>
            <a:r>
              <a:rPr lang="en-US" sz="1200" dirty="0">
                <a:latin typeface="Open Sans"/>
                <a:cs typeface="Open Sans"/>
              </a:rPr>
              <a:t> / Embedded</a:t>
            </a:r>
            <a:endParaRPr lang="en-US" sz="1200" dirty="0" smtClean="0">
              <a:latin typeface="Open Sans Light"/>
              <a:cs typeface="Open Sans Light"/>
            </a:endParaRPr>
          </a:p>
          <a:p>
            <a:pPr marL="0" lvl="1" algn="r"/>
            <a:endParaRPr lang="en-US" sz="1200" dirty="0" smtClean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X11, Wayland, </a:t>
            </a:r>
            <a:r>
              <a:rPr lang="en-US" sz="1200" dirty="0" smtClean="0">
                <a:latin typeface="Open Sans Light"/>
                <a:cs typeface="Open Sans Light"/>
              </a:rPr>
              <a:t>EGLFS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Linux </a:t>
            </a:r>
            <a:r>
              <a:rPr lang="en-US" sz="1200" dirty="0" smtClean="0">
                <a:latin typeface="Open Sans Light"/>
                <a:cs typeface="Open Sans Light"/>
              </a:rPr>
              <a:t>Kernel</a:t>
            </a:r>
            <a:endParaRPr lang="en-US" sz="1200" dirty="0">
              <a:latin typeface="Open Sans Light"/>
              <a:cs typeface="Open Sans Light"/>
            </a:endParaRPr>
          </a:p>
          <a:p>
            <a:pPr marL="0" lvl="1" algn="r"/>
            <a:r>
              <a:rPr lang="en-US" sz="1200" dirty="0">
                <a:latin typeface="Open Sans Light"/>
                <a:cs typeface="Open Sans Light"/>
              </a:rPr>
              <a:t>Embedded HW</a:t>
            </a:r>
            <a:endParaRPr lang="en-US" sz="12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5607" y="1823151"/>
            <a:ext cx="133385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/>
            <a:r>
              <a:rPr lang="en-US" sz="1200" kern="1800" spc="-30" dirty="0" err="1">
                <a:solidFill>
                  <a:schemeClr val="accent1"/>
                </a:solidFill>
                <a:latin typeface="Open Sans"/>
                <a:cs typeface="Open Sans"/>
              </a:rPr>
              <a:t>Qt</a:t>
            </a:r>
            <a:r>
              <a:rPr lang="en-US" sz="1200" kern="1800" spc="-30" dirty="0">
                <a:solidFill>
                  <a:schemeClr val="accent1"/>
                </a:solidFill>
                <a:latin typeface="Open Sans"/>
                <a:cs typeface="Open Sans"/>
              </a:rPr>
              <a:t> </a:t>
            </a:r>
            <a:r>
              <a:rPr lang="en-US" sz="1200" kern="1800" spc="-30" dirty="0" smtClean="0">
                <a:solidFill>
                  <a:schemeClr val="accent1"/>
                </a:solidFill>
                <a:latin typeface="Open Sans"/>
                <a:cs typeface="Open Sans"/>
              </a:rPr>
              <a:t>Application</a:t>
            </a:r>
            <a:endParaRPr lang="en-US" sz="1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739797" y="3570409"/>
            <a:ext cx="1924438" cy="617953"/>
          </a:xfrm>
          <a:prstGeom prst="roundRect">
            <a:avLst>
              <a:gd name="adj" fmla="val 738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75215" y="3639876"/>
            <a:ext cx="113373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/>
            <a:r>
              <a:rPr lang="en-US" sz="1000" dirty="0" err="1" smtClean="0">
                <a:solidFill>
                  <a:schemeClr val="bg1"/>
                </a:solidFill>
                <a:latin typeface="Open Sans"/>
                <a:cs typeface="Open Sans"/>
              </a:rPr>
              <a:t>QtGui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  <a:p>
            <a:pPr marL="0" lvl="1" algn="l"/>
            <a:r>
              <a:rPr lang="en-US" sz="1000" dirty="0" err="1" smtClean="0">
                <a:solidFill>
                  <a:schemeClr val="bg1"/>
                </a:solidFill>
                <a:latin typeface="Open Sans"/>
                <a:cs typeface="Open Sans"/>
              </a:rPr>
              <a:t>QtCore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  <a:p>
            <a:pPr marL="0" lvl="1" algn="l"/>
            <a:r>
              <a:rPr lang="en-US" sz="1000" dirty="0" err="1" smtClean="0">
                <a:solidFill>
                  <a:schemeClr val="bg1"/>
                </a:solidFill>
                <a:latin typeface="Open Sans"/>
                <a:cs typeface="Open Sans"/>
              </a:rPr>
              <a:t>QtNetwork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38215" y="3639876"/>
            <a:ext cx="83947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/>
            <a:r>
              <a:rPr lang="en-US" sz="1000" dirty="0" err="1" smtClean="0">
                <a:solidFill>
                  <a:schemeClr val="bg1"/>
                </a:solidFill>
                <a:latin typeface="Open Sans"/>
                <a:cs typeface="Open Sans"/>
              </a:rPr>
              <a:t>QtSql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  <a:p>
            <a:pPr marL="0" lvl="1" algn="l"/>
            <a:r>
              <a:rPr lang="en-US" sz="1000" dirty="0" err="1" smtClean="0">
                <a:solidFill>
                  <a:schemeClr val="bg1"/>
                </a:solidFill>
                <a:latin typeface="Open Sans"/>
                <a:cs typeface="Open Sans"/>
              </a:rPr>
              <a:t>QtMultimedia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  <a:p>
            <a:pPr marL="0" lvl="1" algn="l"/>
            <a:r>
              <a:rPr lang="en-US" sz="1000" dirty="0" smtClean="0">
                <a:solidFill>
                  <a:schemeClr val="bg1"/>
                </a:solidFill>
                <a:latin typeface="Open Sans"/>
                <a:cs typeface="Open Sans"/>
              </a:rPr>
              <a:t>etc. </a:t>
            </a:r>
            <a:endParaRPr lang="en-US" sz="10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52657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Stream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</a:t>
            </a:r>
            <a:r>
              <a:rPr lang="fi-FI" sz="1400" dirty="0" err="1" smtClean="0">
                <a:latin typeface="Open Sans Light"/>
                <a:cs typeface="Open Sans Light"/>
              </a:rPr>
              <a:t>streaming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1385" y="1337553"/>
            <a:ext cx="8123086" cy="3809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 smtClean="0"/>
              <a:t>Data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data; </a:t>
            </a:r>
            <a:r>
              <a:rPr lang="en-US" sz="1200" dirty="0" smtClean="0">
                <a:solidFill>
                  <a:srgbClr val="008000"/>
                </a:solidFill>
              </a:rPr>
              <a:t>// Custom assignable type, registered with the meta-type system</a:t>
            </a:r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data.setString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"Hello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World"</a:t>
            </a:r>
            <a:r>
              <a:rPr lang="en-US" sz="1200" dirty="0"/>
              <a:t>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data.setValue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80"/>
                </a:solidFill>
              </a:rPr>
              <a:t>42</a:t>
            </a:r>
            <a:r>
              <a:rPr lang="en-US" sz="1200" dirty="0"/>
              <a:t>); </a:t>
            </a:r>
            <a:br>
              <a:rPr lang="en-US" sz="1200" dirty="0"/>
            </a:b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QTemporaryFile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file;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if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(!</a:t>
            </a:r>
            <a:r>
              <a:rPr lang="en-US" sz="1200" dirty="0" err="1"/>
              <a:t>file.open</a:t>
            </a:r>
            <a:r>
              <a:rPr lang="en-US" sz="1200" dirty="0"/>
              <a:t>())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{ </a:t>
            </a:r>
            <a:r>
              <a:rPr lang="en-US" sz="1200" dirty="0" err="1">
                <a:solidFill>
                  <a:srgbClr val="000080"/>
                </a:solidFill>
              </a:rPr>
              <a:t>qDebug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"Temp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opening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failed."</a:t>
            </a:r>
            <a:r>
              <a:rPr lang="en-US" sz="1200" dirty="0"/>
              <a:t>; </a:t>
            </a:r>
            <a:r>
              <a:rPr lang="en-US" sz="1200" dirty="0">
                <a:solidFill>
                  <a:srgbClr val="808000"/>
                </a:solidFill>
              </a:rPr>
              <a:t>return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EXIT_FAILURE</a:t>
            </a:r>
            <a:r>
              <a:rPr lang="en-US" sz="1200" dirty="0"/>
              <a:t>; } </a:t>
            </a:r>
            <a:br>
              <a:rPr lang="en-US" sz="1200" dirty="0"/>
            </a:b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QDataStream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stream(&amp;file);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custom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type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searilzed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using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QVariant</a:t>
            </a:r>
            <a:r>
              <a:rPr lang="en-US" sz="1200" dirty="0">
                <a:solidFill>
                  <a:srgbClr val="008000"/>
                </a:solidFill>
              </a:rPr>
              <a:t>,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008000"/>
                </a:solidFill>
              </a:rPr>
              <a:t>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serialization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operators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need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be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provided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000080"/>
                </a:solidFill>
              </a:rPr>
              <a:t>#</a:t>
            </a:r>
            <a:r>
              <a:rPr lang="en-US" sz="1200" dirty="0" err="1" smtClean="0">
                <a:solidFill>
                  <a:srgbClr val="000080"/>
                </a:solidFill>
              </a:rPr>
              <a:t>ifndef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USE_VARIANT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/>
              <a:t>stream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data;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000080"/>
                </a:solidFill>
              </a:rPr>
              <a:t>#</a:t>
            </a:r>
            <a:r>
              <a:rPr lang="en-US" sz="1200" dirty="0">
                <a:solidFill>
                  <a:srgbClr val="000080"/>
                </a:solidFill>
              </a:rPr>
              <a:t>else</a:t>
            </a:r>
            <a:r>
              <a:rPr lang="en-US" sz="1200" dirty="0"/>
              <a:t>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/>
              <a:t>qRegisterMetaTypeStreamOperators</a:t>
            </a:r>
            <a:r>
              <a:rPr lang="en-US" sz="1200" dirty="0"/>
              <a:t>&lt;Data&gt;(</a:t>
            </a:r>
            <a:r>
              <a:rPr lang="en-US" sz="1200" dirty="0">
                <a:solidFill>
                  <a:srgbClr val="008000"/>
                </a:solidFill>
              </a:rPr>
              <a:t>"Data"</a:t>
            </a:r>
            <a:r>
              <a:rPr lang="en-US" sz="1200" dirty="0"/>
              <a:t>); </a:t>
            </a:r>
          </a:p>
          <a:p>
            <a:pPr>
              <a:lnSpc>
                <a:spcPct val="110000"/>
              </a:lnSpc>
            </a:pPr>
            <a:r>
              <a:rPr lang="en-US" sz="1200" dirty="0" err="1"/>
              <a:t>QVariant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variantData</a:t>
            </a:r>
            <a:r>
              <a:rPr lang="en-US" sz="1200" dirty="0"/>
              <a:t>(</a:t>
            </a:r>
            <a:r>
              <a:rPr lang="en-US" sz="1200" dirty="0" err="1"/>
              <a:t>QVariant</a:t>
            </a:r>
            <a:r>
              <a:rPr lang="en-US" sz="1200" dirty="0"/>
              <a:t>::</a:t>
            </a:r>
            <a:r>
              <a:rPr lang="en-US" sz="1200" dirty="0" err="1"/>
              <a:t>fromValue</a:t>
            </a:r>
            <a:r>
              <a:rPr lang="en-US" sz="1200" dirty="0"/>
              <a:t>(data)); 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stream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variantData</a:t>
            </a:r>
            <a:r>
              <a:rPr lang="en-US" sz="1200" dirty="0"/>
              <a:t>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000080"/>
                </a:solidFill>
              </a:rPr>
              <a:t>#</a:t>
            </a:r>
            <a:r>
              <a:rPr lang="en-US" sz="1200" dirty="0" err="1">
                <a:solidFill>
                  <a:srgbClr val="000080"/>
                </a:solidFill>
              </a:rPr>
              <a:t>endif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 smtClean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2844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Memory-Mapped Files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Data manipulated via a memory pointer</a:t>
            </a:r>
          </a:p>
          <a:p>
            <a:endParaRPr lang="en-US" dirty="0"/>
          </a:p>
          <a:p>
            <a:r>
              <a:rPr lang="en-US" dirty="0" smtClean="0"/>
              <a:t>Changes stored into a file</a:t>
            </a:r>
          </a:p>
          <a:p>
            <a:pPr lvl="1"/>
            <a:r>
              <a:rPr lang="en-US" dirty="0" smtClean="0"/>
              <a:t>Unless the file is open in mode: </a:t>
            </a:r>
            <a:r>
              <a:rPr lang="en-US" dirty="0" err="1">
                <a:latin typeface="Courier New"/>
                <a:cs typeface="Courier New"/>
              </a:rPr>
              <a:t>QFileDevice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MapPrivateOption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Memory keeps mapped, until unmapped or file object destroyed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385" y="3242552"/>
            <a:ext cx="8123086" cy="1432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dirty="0" smtClean="0">
                <a:solidFill>
                  <a:srgbClr val="808000"/>
                </a:solidFill>
              </a:rPr>
              <a:t>if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(!</a:t>
            </a:r>
            <a:r>
              <a:rPr lang="en-US" sz="1200" dirty="0" err="1"/>
              <a:t>file.</a:t>
            </a:r>
            <a:r>
              <a:rPr lang="en-US" sz="1200" i="1" dirty="0" err="1">
                <a:solidFill>
                  <a:srgbClr val="000000"/>
                </a:solidFill>
              </a:rPr>
              <a:t>open</a:t>
            </a:r>
            <a:r>
              <a:rPr lang="en-US" sz="1200" dirty="0"/>
              <a:t>(</a:t>
            </a:r>
            <a:r>
              <a:rPr lang="en-US" sz="1200" dirty="0" err="1"/>
              <a:t>QFile</a:t>
            </a:r>
            <a:r>
              <a:rPr lang="en-US" sz="1200" dirty="0"/>
              <a:t>::</a:t>
            </a:r>
            <a:r>
              <a:rPr lang="en-US" sz="1200" dirty="0" err="1"/>
              <a:t>ReadWrite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|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QIODevice</a:t>
            </a:r>
            <a:r>
              <a:rPr lang="en-US" sz="1200" dirty="0"/>
              <a:t>::Text))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endParaRPr lang="en-US" sz="1200" dirty="0" smtClean="0">
              <a:solidFill>
                <a:srgbClr val="C0C0C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smtClean="0">
                <a:solidFill>
                  <a:srgbClr val="C0C0C0"/>
                </a:solidFill>
              </a:rPr>
              <a:t>   </a:t>
            </a:r>
            <a:r>
              <a:rPr lang="en-US" sz="1200" dirty="0" smtClean="0"/>
              <a:t>; </a:t>
            </a:r>
            <a:r>
              <a:rPr lang="en-US" sz="1200" dirty="0" smtClean="0">
                <a:solidFill>
                  <a:srgbClr val="008000"/>
                </a:solidFill>
              </a:rPr>
              <a:t>// Error handling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uchar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*</a:t>
            </a:r>
            <a:r>
              <a:rPr lang="en-US" sz="1200" dirty="0" err="1"/>
              <a:t>mappedPointer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file.map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file.size</a:t>
            </a:r>
            <a:r>
              <a:rPr lang="en-US" sz="1200" dirty="0"/>
              <a:t>()</a:t>
            </a:r>
            <a:r>
              <a:rPr lang="en-US" sz="1200" dirty="0" smtClean="0"/>
              <a:t>);</a:t>
            </a:r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QByteArray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/>
              <a:t>array(</a:t>
            </a:r>
            <a:r>
              <a:rPr lang="en-US" sz="1200" dirty="0" err="1">
                <a:solidFill>
                  <a:srgbClr val="808000"/>
                </a:solidFill>
              </a:rPr>
              <a:t>reinterpret_cast</a:t>
            </a:r>
            <a:r>
              <a:rPr lang="en-US" sz="1200" dirty="0"/>
              <a:t>&lt;</a:t>
            </a:r>
            <a:r>
              <a:rPr lang="en-US" sz="1200" dirty="0">
                <a:solidFill>
                  <a:srgbClr val="808000"/>
                </a:solidFill>
              </a:rPr>
              <a:t>char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*&gt;(</a:t>
            </a:r>
            <a:r>
              <a:rPr lang="en-US" sz="1200" dirty="0" err="1"/>
              <a:t>mappedPointer</a:t>
            </a:r>
            <a:r>
              <a:rPr lang="en-US" sz="1200" dirty="0"/>
              <a:t>));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array.replace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"Dickens"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"DICKENS"</a:t>
            </a:r>
            <a:r>
              <a:rPr lang="en-US" sz="1200" dirty="0"/>
              <a:t>); </a:t>
            </a:r>
            <a:endParaRPr lang="en-US" sz="1200" dirty="0" smtClean="0"/>
          </a:p>
          <a:p>
            <a:pPr>
              <a:lnSpc>
                <a:spcPct val="110000"/>
              </a:lnSpc>
            </a:pPr>
            <a:r>
              <a:rPr lang="en-US" sz="1200" dirty="0" err="1" smtClean="0"/>
              <a:t>memcpy</a:t>
            </a:r>
            <a:r>
              <a:rPr lang="en-US" sz="1200" dirty="0"/>
              <a:t>(</a:t>
            </a:r>
            <a:r>
              <a:rPr lang="en-US" sz="1200" dirty="0" err="1"/>
              <a:t>mappedPointer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array.constData</a:t>
            </a:r>
            <a:r>
              <a:rPr lang="en-US" sz="1200" dirty="0"/>
              <a:t>(),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file.</a:t>
            </a:r>
            <a:r>
              <a:rPr lang="en-US" sz="1200" i="1" dirty="0" err="1">
                <a:solidFill>
                  <a:srgbClr val="000000"/>
                </a:solidFill>
              </a:rPr>
              <a:t>size</a:t>
            </a:r>
            <a:r>
              <a:rPr lang="en-US" sz="1200" dirty="0"/>
              <a:t>())</a:t>
            </a:r>
            <a:r>
              <a:rPr lang="en-US" sz="1200" dirty="0" smtClean="0"/>
              <a:t>;</a:t>
            </a:r>
            <a:endParaRPr lang="en-US" sz="1200" dirty="0" smtClean="0">
              <a:solidFill>
                <a:srgbClr val="C0C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x-memory-mapped-files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64726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0"/>
            <a:ext cx="8668182" cy="586058"/>
          </a:xfrm>
        </p:spPr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Item Containers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095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Classes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purpose template-based container classes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&gt; </a:t>
            </a:r>
            <a:r>
              <a:rPr lang="en-US" dirty="0"/>
              <a:t>- </a:t>
            </a:r>
            <a:r>
              <a:rPr lang="en-US" i="1" dirty="0"/>
              <a:t>Sequence Container </a:t>
            </a:r>
            <a:endParaRPr lang="en-US" dirty="0"/>
          </a:p>
          <a:p>
            <a:pPr lvl="1"/>
            <a:r>
              <a:rPr lang="en-US" dirty="0"/>
              <a:t>Other: </a:t>
            </a:r>
            <a:r>
              <a:rPr lang="en-US" dirty="0" err="1">
                <a:latin typeface="Courier New"/>
                <a:cs typeface="Courier New"/>
              </a:rPr>
              <a:t>QVector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QLinkedList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QStack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QQueue</a:t>
            </a:r>
            <a:r>
              <a:rPr lang="en-US" dirty="0">
                <a:latin typeface="Courier New"/>
                <a:cs typeface="Courier New"/>
              </a:rPr>
              <a:t>...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&gt;</a:t>
            </a:r>
            <a:r>
              <a:rPr lang="en-US" dirty="0"/>
              <a:t> - </a:t>
            </a:r>
            <a:r>
              <a:rPr lang="en-US" i="1" dirty="0"/>
              <a:t>Associative Container </a:t>
            </a:r>
            <a:endParaRPr lang="en-US" dirty="0"/>
          </a:p>
          <a:p>
            <a:pPr lvl="1"/>
            <a:r>
              <a:rPr lang="en-US" dirty="0"/>
              <a:t>Other: </a:t>
            </a:r>
            <a:r>
              <a:rPr lang="en-US" dirty="0" err="1">
                <a:latin typeface="Courier New"/>
                <a:cs typeface="Courier New"/>
              </a:rPr>
              <a:t>QHash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QSet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QMultiMap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QMultiHash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QCache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Qt's</a:t>
            </a:r>
            <a:r>
              <a:rPr lang="en-US" dirty="0"/>
              <a:t> Container Classes compared to STL</a:t>
            </a:r>
          </a:p>
          <a:p>
            <a:r>
              <a:rPr lang="en-US" dirty="0"/>
              <a:t>Lighter, safer, and easier to use than STL containers</a:t>
            </a:r>
          </a:p>
          <a:p>
            <a:r>
              <a:rPr lang="en-US" dirty="0"/>
              <a:t>If you prefer STL, feel free to continue using it.</a:t>
            </a:r>
          </a:p>
          <a:p>
            <a:r>
              <a:rPr lang="en-US" dirty="0"/>
              <a:t>Methods exist that convert between Qt and STL</a:t>
            </a:r>
          </a:p>
          <a:p>
            <a:pPr lvl="1"/>
            <a:r>
              <a:rPr lang="en-US" dirty="0"/>
              <a:t>e.g. you need to pass </a:t>
            </a:r>
            <a:r>
              <a:rPr lang="en-US" dirty="0" err="1">
                <a:latin typeface="Courier New"/>
                <a:cs typeface="Courier New"/>
              </a:rPr>
              <a:t>std</a:t>
            </a:r>
            <a:r>
              <a:rPr lang="en-US" dirty="0">
                <a:latin typeface="Courier New"/>
                <a:cs typeface="Courier New"/>
              </a:rPr>
              <a:t>::list </a:t>
            </a:r>
            <a:r>
              <a:rPr lang="en-US" dirty="0"/>
              <a:t>to a Qt method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60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Containers 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</a:t>
            </a:r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1" y="1732240"/>
            <a:ext cx="8062707" cy="1361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list({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"one"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"three"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"one"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"two"...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item1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list[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sz="1200" dirty="0">
                <a:latin typeface="Courier New"/>
                <a:cs typeface="Courier New"/>
              </a:rPr>
              <a:t>];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for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&amp;item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list)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item;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somethinh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reference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list.indexOf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sz="1200" dirty="0"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3742264"/>
            <a:ext cx="8062707" cy="1189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QMap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map({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"Norway"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47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"Italy"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39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auto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map[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"France"</a:t>
            </a:r>
            <a:r>
              <a:rPr lang="en-US" sz="1200" dirty="0">
                <a:latin typeface="Courier New"/>
                <a:cs typeface="Courier New"/>
              </a:rPr>
              <a:t>];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inserts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key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it does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not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exist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map.contains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"Norway"</a:t>
            </a:r>
            <a:r>
              <a:rPr lang="en-US" sz="1200" dirty="0"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map.value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"Norway"</a:t>
            </a:r>
            <a:r>
              <a:rPr lang="en-US" sz="1200" dirty="0"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recommended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lookup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672477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Complexity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fast is a function when number of items grow?</a:t>
            </a:r>
          </a:p>
          <a:p>
            <a:r>
              <a:rPr lang="en-US" dirty="0"/>
              <a:t>Sequential Container (</a:t>
            </a:r>
            <a:r>
              <a:rPr lang="en-US" i="1" dirty="0"/>
              <a:t>all complexities are amortized 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Associative Container (</a:t>
            </a:r>
            <a:r>
              <a:rPr lang="en-US" i="1" dirty="0"/>
              <a:t>all complexities are amortized 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944683"/>
              </p:ext>
            </p:extLst>
          </p:nvPr>
        </p:nvGraphicFramePr>
        <p:xfrm>
          <a:off x="694266" y="1960035"/>
          <a:ext cx="7620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Lookup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Insert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Append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Prepend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/>
                          <a:cs typeface="Courier New"/>
                        </a:rPr>
                        <a:t>QList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O(n)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/>
                          <a:cs typeface="Courier New"/>
                        </a:rPr>
                        <a:t>QVector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/>
                          <a:cs typeface="Courier New"/>
                        </a:rPr>
                        <a:t>QLinkedList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232720"/>
              </p:ext>
            </p:extLst>
          </p:nvPr>
        </p:nvGraphicFramePr>
        <p:xfrm>
          <a:off x="694266" y="4093245"/>
          <a:ext cx="4572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Lookup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Insert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/>
                          <a:cs typeface="Courier New"/>
                        </a:rPr>
                        <a:t>QMap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O(log(n))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O(log(n))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/>
                          <a:cs typeface="Courier New"/>
                        </a:rPr>
                        <a:t>QHash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O(n)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8109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Classes in Qt Container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Class must be </a:t>
            </a:r>
            <a:r>
              <a:rPr lang="en-US" dirty="0" smtClean="0"/>
              <a:t>an </a:t>
            </a:r>
            <a:r>
              <a:rPr lang="en-US" i="1" dirty="0" smtClean="0"/>
              <a:t>assignable </a:t>
            </a:r>
            <a:r>
              <a:rPr lang="en-US" i="1" dirty="0"/>
              <a:t>data type </a:t>
            </a:r>
            <a:endParaRPr lang="en-US" dirty="0"/>
          </a:p>
          <a:p>
            <a:r>
              <a:rPr lang="en-US" dirty="0"/>
              <a:t>Class is </a:t>
            </a:r>
            <a:r>
              <a:rPr lang="en-US" i="1" dirty="0"/>
              <a:t>assignable</a:t>
            </a:r>
            <a:r>
              <a:rPr lang="en-US" dirty="0"/>
              <a:t>, if:</a:t>
            </a:r>
          </a:p>
          <a:p>
            <a:endParaRPr lang="en-US" dirty="0"/>
          </a:p>
          <a:p>
            <a:pPr fontAlgn="auto"/>
            <a:endParaRPr lang="en-US" i="1" dirty="0"/>
          </a:p>
          <a:p>
            <a:pPr fontAlgn="auto"/>
            <a:endParaRPr lang="en-US" i="1" dirty="0"/>
          </a:p>
          <a:p>
            <a:pPr fontAlgn="auto"/>
            <a:endParaRPr lang="en-US" i="1" dirty="0"/>
          </a:p>
          <a:p>
            <a:pPr fontAlgn="auto"/>
            <a:endParaRPr lang="en-US" i="1" dirty="0"/>
          </a:p>
          <a:p>
            <a:pPr fontAlgn="auto"/>
            <a:endParaRPr lang="en-US" i="1" dirty="0"/>
          </a:p>
          <a:p>
            <a:pPr fontAlgn="auto"/>
            <a:r>
              <a:rPr lang="en-US" i="1" dirty="0"/>
              <a:t>If copy constructor or assignment operator is not provided </a:t>
            </a:r>
            <a:endParaRPr lang="en-US" dirty="0"/>
          </a:p>
          <a:p>
            <a:pPr lvl="1"/>
            <a:r>
              <a:rPr lang="en-US" dirty="0"/>
              <a:t>C++will provide one (uses member copying) </a:t>
            </a:r>
          </a:p>
          <a:p>
            <a:pPr fontAlgn="auto"/>
            <a:r>
              <a:rPr lang="en-US" i="1" dirty="0"/>
              <a:t>If no constructors provided</a:t>
            </a:r>
          </a:p>
          <a:p>
            <a:pPr lvl="1"/>
            <a:r>
              <a:rPr lang="en-US" dirty="0"/>
              <a:t>Empty default constructor provided by C++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57117" y="2019475"/>
            <a:ext cx="8062707" cy="13954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Contact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default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constructor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Contact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other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copy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constructor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assignment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Contact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&amp;operator=(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other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174918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on Container Keys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</a:t>
            </a:r>
            <a:r>
              <a:rPr lang="en-US" dirty="0">
                <a:latin typeface="Courier New"/>
                <a:cs typeface="Courier New"/>
              </a:rPr>
              <a:t>K</a:t>
            </a:r>
            <a:r>
              <a:rPr lang="en-US" dirty="0"/>
              <a:t> as key for </a:t>
            </a:r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Type </a:t>
            </a:r>
            <a:r>
              <a:rPr lang="en-US" dirty="0">
                <a:latin typeface="Courier New"/>
                <a:cs typeface="Courier New"/>
              </a:rPr>
              <a:t>K</a:t>
            </a:r>
            <a:r>
              <a:rPr lang="en-US" dirty="0"/>
              <a:t> as key for </a:t>
            </a:r>
            <a:r>
              <a:rPr lang="en-US" dirty="0" err="1">
                <a:latin typeface="Courier New"/>
                <a:cs typeface="Courier New"/>
              </a:rPr>
              <a:t>QHash</a:t>
            </a:r>
            <a:r>
              <a:rPr lang="en-US" dirty="0"/>
              <a:t> or </a:t>
            </a:r>
            <a:r>
              <a:rPr lang="en-US" dirty="0" err="1" smtClean="0">
                <a:latin typeface="Courier New"/>
                <a:cs typeface="Courier New"/>
              </a:rPr>
              <a:t>QSet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Pay attention to the key type</a:t>
            </a:r>
          </a:p>
          <a:p>
            <a:pPr lvl="1"/>
            <a:r>
              <a:rPr lang="en-US" dirty="0" smtClean="0"/>
              <a:t>It’s heavier to calculate hash value from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than </a:t>
            </a:r>
            <a:r>
              <a:rPr lang="en-US" dirty="0" smtClean="0">
                <a:latin typeface="Courier New"/>
                <a:cs typeface="Courier New"/>
              </a:rPr>
              <a:t>long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1" y="1718729"/>
            <a:ext cx="8062707" cy="1004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Contact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Contact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smtClean="0">
                <a:latin typeface="Courier New"/>
                <a:cs typeface="Courier New"/>
              </a:rPr>
              <a:t>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operator&lt;(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Contact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smtClean="0">
                <a:latin typeface="Courier New"/>
                <a:cs typeface="Courier New"/>
              </a:rPr>
              <a:t>c1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Contact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smtClean="0">
                <a:latin typeface="Courier New"/>
                <a:cs typeface="Courier New"/>
              </a:rPr>
              <a:t>c2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3132662"/>
            <a:ext cx="8062707" cy="663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operator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uint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qHash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&amp;)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881299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Memory </a:t>
            </a:r>
            <a:r>
              <a:rPr lang="fi-FI" dirty="0" err="1"/>
              <a:t>Usage</a:t>
            </a:r>
            <a:r>
              <a:rPr lang="fi-FI" dirty="0"/>
              <a:t> and </a:t>
            </a:r>
            <a:r>
              <a:rPr lang="fi-FI" dirty="0" err="1"/>
              <a:t>Performance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QVector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&lt;T&gt;</a:t>
            </a:r>
            <a:r>
              <a:rPr lang="en-US" dirty="0"/>
              <a:t>, 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dirty="0"/>
              <a:t>, and 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QByteArray</a:t>
            </a:r>
            <a:r>
              <a:rPr lang="en-US" dirty="0"/>
              <a:t> store their items contiguously in memory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&lt;T&gt;</a:t>
            </a:r>
            <a:r>
              <a:rPr lang="en-US" dirty="0"/>
              <a:t> maintains an array of pointers to the items it stores </a:t>
            </a:r>
          </a:p>
          <a:p>
            <a:pPr lvl="1"/>
            <a:r>
              <a:rPr lang="en-US" dirty="0" smtClean="0"/>
              <a:t>Fast </a:t>
            </a:r>
            <a:r>
              <a:rPr lang="en-US" dirty="0"/>
              <a:t>index-based access 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memory efficient as an object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/>
              <a:t> is </a:t>
            </a:r>
            <a:r>
              <a:rPr lang="en-US" dirty="0" smtClean="0"/>
              <a:t>beneficial </a:t>
            </a:r>
            <a:r>
              <a:rPr lang="en-US" dirty="0"/>
              <a:t>for movable types of size </a:t>
            </a:r>
            <a:r>
              <a:rPr lang="en-US" dirty="0">
                <a:latin typeface="Courier New"/>
                <a:cs typeface="Courier New"/>
              </a:rPr>
              <a:t>void </a:t>
            </a:r>
            <a:r>
              <a:rPr lang="en-US" dirty="0" smtClean="0">
                <a:latin typeface="Courier New"/>
                <a:cs typeface="Courier New"/>
              </a:rPr>
              <a:t>*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avoid </a:t>
            </a:r>
            <a:r>
              <a:rPr lang="en-US" dirty="0" smtClean="0"/>
              <a:t>re</a:t>
            </a:r>
            <a:r>
              <a:rPr lang="en-US" dirty="0"/>
              <a:t>-allocations, it is possible to reserve space for a list and vector</a:t>
            </a:r>
          </a:p>
          <a:p>
            <a:pPr lvl="1"/>
            <a:r>
              <a:rPr lang="en-US" dirty="0"/>
              <a:t>Still list data may require extra allocation </a:t>
            </a:r>
            <a:r>
              <a:rPr lang="en-US" dirty="0" smtClean="0"/>
              <a:t>for non-movable types  </a:t>
            </a:r>
            <a:endParaRPr lang="en-US" dirty="0"/>
          </a:p>
          <a:p>
            <a:pPr lvl="1"/>
            <a:r>
              <a:rPr lang="en-US" dirty="0"/>
              <a:t>By default, a list allocates 4kB chunks for movable types and 50% more for non-movable types </a:t>
            </a:r>
          </a:p>
          <a:p>
            <a:pPr lvl="1"/>
            <a:r>
              <a:rPr lang="en-US" dirty="0"/>
              <a:t>A vector doubles its memory in re-allocation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57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Types and Performance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 type information </a:t>
            </a:r>
            <a:r>
              <a:rPr lang="en-US" dirty="0" smtClean="0"/>
              <a:t>for </a:t>
            </a:r>
            <a:r>
              <a:rPr lang="en-US" dirty="0"/>
              <a:t>your custom types </a:t>
            </a:r>
          </a:p>
          <a:p>
            <a:pPr lvl="1"/>
            <a:r>
              <a:rPr lang="en-US" dirty="0" smtClean="0"/>
              <a:t>Allow </a:t>
            </a:r>
            <a:r>
              <a:rPr lang="en-US" dirty="0"/>
              <a:t>Qt containers to choose appropriate storage </a:t>
            </a:r>
            <a:r>
              <a:rPr lang="en-US" dirty="0" smtClean="0"/>
              <a:t>methods</a:t>
            </a:r>
            <a:endParaRPr lang="en-US" dirty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Q_DECLARE_TYPEINFO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(Type, Flags)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Q_PRIMITIVE_TYPE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/>
              <a:t>No constructor or </a:t>
            </a:r>
            <a:r>
              <a:rPr lang="en-US" dirty="0" smtClean="0"/>
              <a:t>destructor, typically </a:t>
            </a:r>
            <a:r>
              <a:rPr lang="en-US" dirty="0" err="1" smtClean="0"/>
              <a:t>enums</a:t>
            </a:r>
            <a:r>
              <a:rPr lang="en-US" dirty="0" smtClean="0"/>
              <a:t> and flags </a:t>
            </a:r>
            <a:endParaRPr lang="en-US" dirty="0"/>
          </a:p>
          <a:p>
            <a:pPr lvl="2"/>
            <a:r>
              <a:rPr lang="en-US" dirty="0" err="1">
                <a:latin typeface="Courier New" pitchFamily="49" charset="0"/>
                <a:cs typeface="Courier New" pitchFamily="49" charset="0"/>
              </a:rPr>
              <a:t>memcpy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creates a valid independent copy of the object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Q_MOVABLE_TYPE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lvl="2"/>
            <a:r>
              <a:rPr lang="en-US" dirty="0"/>
              <a:t>Type has constructor and/or destructor</a:t>
            </a:r>
          </a:p>
          <a:p>
            <a:pPr lvl="2"/>
            <a:r>
              <a:rPr lang="en-US" dirty="0"/>
              <a:t>Can be moved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memcpy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Q_COMPLEX_TYPE</a:t>
            </a:r>
            <a:r>
              <a:rPr lang="en-US" dirty="0"/>
              <a:t> (the default) </a:t>
            </a:r>
          </a:p>
          <a:p>
            <a:pPr lvl="2"/>
            <a:r>
              <a:rPr lang="en-US" dirty="0"/>
              <a:t>Type has constructor and/or destructor </a:t>
            </a:r>
          </a:p>
          <a:p>
            <a:pPr lvl="2"/>
            <a:r>
              <a:rPr lang="en-US" dirty="0" smtClean="0"/>
              <a:t>May </a:t>
            </a:r>
            <a:r>
              <a:rPr lang="en-US" dirty="0"/>
              <a:t>not be moved in memory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75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Modules 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173999" y="2091454"/>
            <a:ext cx="710142" cy="192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600" dirty="0">
                <a:solidFill>
                  <a:srgbClr val="46A2DA"/>
                </a:solidFill>
                <a:latin typeface="Open Sans"/>
                <a:cs typeface="Open Sans"/>
              </a:rPr>
              <a:t>GUI</a:t>
            </a:r>
            <a:endParaRPr lang="en-US" sz="1600" dirty="0" smtClean="0">
              <a:solidFill>
                <a:srgbClr val="46A2DA"/>
              </a:solidFill>
              <a:latin typeface="Open Sans"/>
              <a:cs typeface="Open San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39439" y="3776145"/>
            <a:ext cx="891573" cy="192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600" dirty="0">
                <a:solidFill>
                  <a:schemeClr val="accent1"/>
                </a:solidFill>
                <a:latin typeface="Open Sans"/>
                <a:cs typeface="Open Sans"/>
              </a:rPr>
              <a:t>non-GUI</a:t>
            </a:r>
            <a:endParaRPr lang="en-US" sz="1600" dirty="0" smtClean="0">
              <a:solidFill>
                <a:schemeClr val="accent1"/>
              </a:solidFill>
              <a:latin typeface="Open Sans"/>
              <a:cs typeface="Open San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124600" y="1037608"/>
            <a:ext cx="3542261" cy="197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>
              <a:lnSpc>
                <a:spcPts val="1420"/>
              </a:lnSpc>
            </a:pPr>
            <a:r>
              <a:rPr lang="en-US" sz="1600" dirty="0">
                <a:solidFill>
                  <a:srgbClr val="1E1B18"/>
                </a:solidFill>
                <a:latin typeface="Open Sans"/>
                <a:cs typeface="Open Sans"/>
              </a:rPr>
              <a:t>Essentials</a:t>
            </a:r>
            <a:endParaRPr lang="en-US" sz="1600" dirty="0" smtClean="0">
              <a:solidFill>
                <a:srgbClr val="1E1B18"/>
              </a:solidFill>
              <a:latin typeface="Open Sans"/>
              <a:cs typeface="Open San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353379" y="1037608"/>
            <a:ext cx="2540059" cy="197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>
              <a:lnSpc>
                <a:spcPts val="1420"/>
              </a:lnSpc>
            </a:pPr>
            <a:r>
              <a:rPr lang="en-US" sz="1600" dirty="0">
                <a:solidFill>
                  <a:srgbClr val="1E1B18"/>
                </a:solidFill>
                <a:latin typeface="Open Sans"/>
                <a:cs typeface="Open Sans"/>
              </a:rPr>
              <a:t>Add-ons</a:t>
            </a:r>
            <a:endParaRPr lang="en-US" sz="1600" dirty="0" smtClean="0">
              <a:solidFill>
                <a:srgbClr val="1E1B18"/>
              </a:solidFill>
              <a:latin typeface="Open Sans"/>
              <a:cs typeface="Open Sans"/>
            </a:endParaRPr>
          </a:p>
        </p:txBody>
      </p:sp>
      <p:sp>
        <p:nvSpPr>
          <p:cNvPr id="111" name="Rounded Rectangle 110"/>
          <p:cNvSpPr/>
          <p:nvPr/>
        </p:nvSpPr>
        <p:spPr bwMode="auto">
          <a:xfrm>
            <a:off x="1118839" y="1334484"/>
            <a:ext cx="999510" cy="1433921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normalizeH="0" baseline="0" dirty="0" smtClean="0">
                <a:ln>
                  <a:noFill/>
                </a:ln>
                <a:solidFill>
                  <a:srgbClr val="46A2DA"/>
                </a:solidFill>
                <a:effectLst/>
                <a:latin typeface="Open Sans"/>
                <a:cs typeface="Open Sans"/>
              </a:rPr>
              <a:t>Widgets</a:t>
            </a:r>
          </a:p>
          <a:p>
            <a:pPr algn="l"/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C</a:t>
            </a:r>
            <a:r>
              <a:rPr lang="en-US" sz="1200" dirty="0">
                <a:latin typeface="Open Sans Light"/>
                <a:cs typeface="Open Sans Light"/>
              </a:rPr>
              <a:t>++</a:t>
            </a: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Native LAF</a:t>
            </a: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Layouts</a:t>
            </a:r>
          </a:p>
          <a:p>
            <a:pPr algn="l"/>
            <a:r>
              <a:rPr lang="en-US" sz="1200" smtClean="0">
                <a:latin typeface="Open Sans Light"/>
                <a:cs typeface="Open Sans Light"/>
              </a:rPr>
              <a:t>Styles</a:t>
            </a:r>
          </a:p>
          <a:p>
            <a:pPr algn="l"/>
            <a:r>
              <a:rPr lang="fi-FI" sz="1200" smtClean="0">
                <a:latin typeface="Open Sans Light"/>
                <a:cs typeface="Open Sans Light"/>
              </a:rPr>
              <a:t>OpenGL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112" name="Rounded Rectangle 111"/>
          <p:cNvSpPr/>
          <p:nvPr/>
        </p:nvSpPr>
        <p:spPr bwMode="auto">
          <a:xfrm>
            <a:off x="2204427" y="1334484"/>
            <a:ext cx="1273012" cy="1433921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46A2DA"/>
                </a:solidFill>
                <a:latin typeface="Open Sans"/>
                <a:cs typeface="Open Sans"/>
              </a:rPr>
              <a:t>Qt </a:t>
            </a:r>
            <a:r>
              <a:rPr lang="en-US" sz="1400" dirty="0" smtClean="0">
                <a:solidFill>
                  <a:srgbClr val="46A2DA"/>
                </a:solidFill>
                <a:latin typeface="Open Sans"/>
                <a:cs typeface="Open Sans"/>
              </a:rPr>
              <a:t>Quick</a:t>
            </a:r>
            <a:endParaRPr lang="en-US" sz="1000" dirty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Controls 2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Layouts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Styles</a:t>
            </a:r>
          </a:p>
          <a:p>
            <a:pPr algn="l"/>
            <a:r>
              <a:rPr lang="fi-FI" sz="1200" dirty="0" err="1" smtClean="0">
                <a:latin typeface="Open Sans Light"/>
                <a:cs typeface="Open Sans Light"/>
              </a:rPr>
              <a:t>OpenGL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113" name="Rounded Rectangle 112"/>
          <p:cNvSpPr/>
          <p:nvPr/>
        </p:nvSpPr>
        <p:spPr bwMode="auto">
          <a:xfrm>
            <a:off x="3557948" y="1334485"/>
            <a:ext cx="1264366" cy="14339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400" dirty="0" smtClean="0">
                <a:solidFill>
                  <a:srgbClr val="46A2DA"/>
                </a:solidFill>
                <a:latin typeface="Open Sans"/>
                <a:cs typeface="Open Sans"/>
              </a:rPr>
              <a:t>QML</a:t>
            </a:r>
            <a:endParaRPr lang="en-US" sz="1000" dirty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fi-FI" sz="1200" dirty="0" smtClean="0">
                <a:latin typeface="Open Sans Light"/>
                <a:cs typeface="Open Sans Light"/>
              </a:rPr>
              <a:t>QML </a:t>
            </a:r>
            <a:r>
              <a:rPr lang="fi-FI" sz="1200" dirty="0" err="1" smtClean="0">
                <a:latin typeface="Open Sans Light"/>
                <a:cs typeface="Open Sans Light"/>
              </a:rPr>
              <a:t>Types</a:t>
            </a:r>
            <a:r>
              <a:rPr lang="fi-FI" sz="1200" dirty="0" smtClean="0">
                <a:latin typeface="Open Sans Light"/>
                <a:cs typeface="Open Sans Light"/>
              </a:rPr>
              <a:t> 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14" name="Rounded Rectangle 113"/>
          <p:cNvSpPr/>
          <p:nvPr/>
        </p:nvSpPr>
        <p:spPr bwMode="auto">
          <a:xfrm>
            <a:off x="4959208" y="1699040"/>
            <a:ext cx="1202297" cy="299441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SVG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115" name="Rounded Rectangle 114"/>
          <p:cNvSpPr/>
          <p:nvPr/>
        </p:nvSpPr>
        <p:spPr bwMode="auto">
          <a:xfrm>
            <a:off x="4956094" y="2083259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smtClean="0">
                <a:latin typeface="Open Sans Light"/>
                <a:cs typeface="Open Sans Light"/>
              </a:rPr>
              <a:t>Canvas 3D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17" name="Rounded Rectangle 116"/>
          <p:cNvSpPr/>
          <p:nvPr/>
        </p:nvSpPr>
        <p:spPr bwMode="auto">
          <a:xfrm>
            <a:off x="1118839" y="2845539"/>
            <a:ext cx="1001534" cy="2224689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Core</a:t>
            </a:r>
            <a:endParaRPr lang="en-US" sz="1000" dirty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Processes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Threads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IPC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Containers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I/</a:t>
            </a:r>
            <a:r>
              <a:rPr lang="en-US" sz="1200" dirty="0" smtClean="0">
                <a:latin typeface="Open Sans Light"/>
                <a:cs typeface="Open Sans Light"/>
              </a:rPr>
              <a:t>O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Strings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Etc</a:t>
            </a:r>
            <a:r>
              <a:rPr lang="en-US" sz="1200" dirty="0" smtClean="0">
                <a:latin typeface="Open Sans Light"/>
                <a:cs typeface="Open Sans Light"/>
              </a:rPr>
              <a:t>.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endParaRPr lang="en-US" sz="1000" dirty="0" smtClean="0">
              <a:latin typeface="Open Sans Light"/>
              <a:cs typeface="Open Sans Light"/>
            </a:endParaRPr>
          </a:p>
          <a:p>
            <a:pPr algn="l"/>
            <a:endParaRPr lang="en-US" sz="1000" dirty="0">
              <a:latin typeface="Open Sans Light"/>
              <a:cs typeface="Open Sans Light"/>
            </a:endParaRPr>
          </a:p>
        </p:txBody>
      </p:sp>
      <p:sp>
        <p:nvSpPr>
          <p:cNvPr id="118" name="Rounded Rectangle 117"/>
          <p:cNvSpPr/>
          <p:nvPr/>
        </p:nvSpPr>
        <p:spPr bwMode="auto">
          <a:xfrm>
            <a:off x="2204427" y="2845200"/>
            <a:ext cx="1269901" cy="1262324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Multimedia</a:t>
            </a:r>
            <a:endParaRPr lang="en-US" sz="1000" dirty="0" smtClean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Audio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Video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Radio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Camera</a:t>
            </a:r>
          </a:p>
        </p:txBody>
      </p:sp>
      <p:sp>
        <p:nvSpPr>
          <p:cNvPr id="119" name="Rounded Rectangle 118"/>
          <p:cNvSpPr/>
          <p:nvPr/>
        </p:nvSpPr>
        <p:spPr bwMode="auto">
          <a:xfrm>
            <a:off x="2204427" y="4187829"/>
            <a:ext cx="1279426" cy="88240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 err="1">
                <a:solidFill>
                  <a:schemeClr val="accent1"/>
                </a:solidFill>
                <a:latin typeface="Open Sans"/>
                <a:cs typeface="Open Sans"/>
              </a:rPr>
              <a:t>Sql</a:t>
            </a:r>
            <a:endParaRPr lang="en-US" sz="1000" dirty="0" smtClean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SQL and Oracle databases</a:t>
            </a:r>
            <a:endParaRPr lang="en-US" sz="1200" dirty="0">
              <a:latin typeface="Open Sans Light"/>
              <a:cs typeface="Open Sans Light"/>
            </a:endParaRPr>
          </a:p>
        </p:txBody>
      </p:sp>
      <p:sp>
        <p:nvSpPr>
          <p:cNvPr id="120" name="Rounded Rectangle 119"/>
          <p:cNvSpPr/>
          <p:nvPr/>
        </p:nvSpPr>
        <p:spPr bwMode="auto">
          <a:xfrm>
            <a:off x="3557949" y="2847358"/>
            <a:ext cx="1264366" cy="12601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Network</a:t>
            </a:r>
            <a:endParaRPr lang="en-US" sz="1000" dirty="0" smtClean="0">
              <a:latin typeface="Open Sans"/>
              <a:cs typeface="Open Sans"/>
            </a:endParaRPr>
          </a:p>
          <a:p>
            <a:pPr algn="l"/>
            <a:endParaRPr lang="en-US" sz="1200" dirty="0" smtClean="0">
              <a:latin typeface="Open Sans Light"/>
              <a:cs typeface="Open Sans Light"/>
            </a:endParaRPr>
          </a:p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HTTP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smtClean="0">
                <a:latin typeface="Open Sans Light"/>
                <a:cs typeface="Open Sans Light"/>
              </a:rPr>
              <a:t>FTP</a:t>
            </a:r>
          </a:p>
          <a:p>
            <a:pPr algn="l"/>
            <a:r>
              <a:rPr lang="fi-FI" sz="1200" smtClean="0">
                <a:latin typeface="Open Sans Light"/>
                <a:cs typeface="Open Sans Light"/>
              </a:rPr>
              <a:t>TCP/UDP</a:t>
            </a:r>
            <a:endParaRPr lang="en-US" sz="1200" dirty="0">
              <a:latin typeface="Open Sans Light"/>
              <a:cs typeface="Open Sans Light"/>
            </a:endParaRPr>
          </a:p>
          <a:p>
            <a:pPr algn="l"/>
            <a:r>
              <a:rPr lang="en-US" sz="1200" dirty="0">
                <a:latin typeface="Open Sans Light"/>
                <a:cs typeface="Open Sans Light"/>
              </a:rPr>
              <a:t>SSL</a:t>
            </a:r>
          </a:p>
        </p:txBody>
      </p:sp>
      <p:sp>
        <p:nvSpPr>
          <p:cNvPr id="121" name="Rounded Rectangle 120"/>
          <p:cNvSpPr/>
          <p:nvPr/>
        </p:nvSpPr>
        <p:spPr bwMode="auto">
          <a:xfrm>
            <a:off x="3557949" y="4187337"/>
            <a:ext cx="1264365" cy="882891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 err="1">
                <a:solidFill>
                  <a:schemeClr val="accent1"/>
                </a:solidFill>
                <a:latin typeface="Open Sans"/>
                <a:cs typeface="Open Sans"/>
              </a:rPr>
              <a:t>Qt</a:t>
            </a:r>
            <a:r>
              <a:rPr lang="en-US" sz="1400" dirty="0">
                <a:solidFill>
                  <a:schemeClr val="accent1"/>
                </a:solidFill>
                <a:latin typeface="Open Sans"/>
                <a:cs typeface="Open Sans"/>
              </a:rPr>
              <a:t> </a:t>
            </a:r>
            <a:r>
              <a:rPr lang="en-US" sz="1400" dirty="0" smtClean="0">
                <a:solidFill>
                  <a:schemeClr val="accent1"/>
                </a:solidFill>
                <a:latin typeface="Open Sans"/>
                <a:cs typeface="Open Sans"/>
              </a:rPr>
              <a:t>Test</a:t>
            </a:r>
            <a:endParaRPr lang="en-US" sz="1000" dirty="0">
              <a:latin typeface="Open Sans"/>
              <a:cs typeface="Open Sans"/>
            </a:endParaRPr>
          </a:p>
        </p:txBody>
      </p:sp>
      <p:sp>
        <p:nvSpPr>
          <p:cNvPr id="132" name="Rounded Rectangle 131"/>
          <p:cNvSpPr/>
          <p:nvPr/>
        </p:nvSpPr>
        <p:spPr bwMode="auto">
          <a:xfrm>
            <a:off x="4952979" y="1335818"/>
            <a:ext cx="1214135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err="1" smtClean="0">
                <a:latin typeface="Open Sans Light"/>
                <a:cs typeface="Open Sans Light"/>
              </a:rPr>
              <a:t>WebEngine</a:t>
            </a:r>
            <a:r>
              <a:rPr lang="en-US" sz="1200" dirty="0" smtClean="0">
                <a:latin typeface="Open Sans Light"/>
                <a:cs typeface="Open Sans Light"/>
              </a:rPr>
              <a:t> </a:t>
            </a:r>
          </a:p>
        </p:txBody>
      </p:sp>
      <p:sp>
        <p:nvSpPr>
          <p:cNvPr id="134" name="Rounded Rectangle 133"/>
          <p:cNvSpPr/>
          <p:nvPr/>
        </p:nvSpPr>
        <p:spPr bwMode="auto">
          <a:xfrm>
            <a:off x="6226123" y="1698391"/>
            <a:ext cx="1264420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050" smtClean="0">
                <a:latin typeface="Open Sans Light"/>
                <a:cs typeface="Open Sans Light"/>
              </a:rPr>
              <a:t>Data Visualization</a:t>
            </a:r>
            <a:endParaRPr lang="en-US" sz="1050" dirty="0" smtClean="0">
              <a:latin typeface="Open Sans Light"/>
              <a:cs typeface="Open Sans Light"/>
            </a:endParaRPr>
          </a:p>
        </p:txBody>
      </p:sp>
      <p:sp>
        <p:nvSpPr>
          <p:cNvPr id="135" name="Rounded Rectangle 134"/>
          <p:cNvSpPr/>
          <p:nvPr/>
        </p:nvSpPr>
        <p:spPr bwMode="auto">
          <a:xfrm>
            <a:off x="6231734" y="2083259"/>
            <a:ext cx="1264420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 smtClean="0">
                <a:latin typeface="Open Sans Light"/>
                <a:cs typeface="Open Sans Light"/>
              </a:rPr>
              <a:t>Virtual Keyboard</a:t>
            </a:r>
          </a:p>
        </p:txBody>
      </p:sp>
      <p:sp>
        <p:nvSpPr>
          <p:cNvPr id="136" name="Rounded Rectangle 135"/>
          <p:cNvSpPr/>
          <p:nvPr/>
        </p:nvSpPr>
        <p:spPr bwMode="auto">
          <a:xfrm>
            <a:off x="6234357" y="1336155"/>
            <a:ext cx="1264420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050" dirty="0" smtClean="0">
                <a:latin typeface="Open Sans Light"/>
                <a:cs typeface="Open Sans Light"/>
              </a:rPr>
              <a:t>3D</a:t>
            </a:r>
            <a:endParaRPr lang="en-US" sz="1050" dirty="0" smtClean="0">
              <a:latin typeface="Open Sans Light"/>
              <a:cs typeface="Open Sans Light"/>
            </a:endParaRPr>
          </a:p>
        </p:txBody>
      </p:sp>
      <p:sp>
        <p:nvSpPr>
          <p:cNvPr id="137" name="Rounded Rectangle 136"/>
          <p:cNvSpPr/>
          <p:nvPr/>
        </p:nvSpPr>
        <p:spPr bwMode="auto">
          <a:xfrm>
            <a:off x="7581408" y="1336804"/>
            <a:ext cx="1264420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050" dirty="0" smtClean="0">
                <a:latin typeface="Open Sans Light"/>
                <a:cs typeface="Open Sans Light"/>
              </a:rPr>
              <a:t>Qt </a:t>
            </a:r>
            <a:r>
              <a:rPr lang="fi-FI" sz="1050" dirty="0" err="1" smtClean="0">
                <a:latin typeface="Open Sans Light"/>
                <a:cs typeface="Open Sans Light"/>
              </a:rPr>
              <a:t>Quick</a:t>
            </a:r>
            <a:r>
              <a:rPr lang="fi-FI" sz="1050" dirty="0" smtClean="0">
                <a:latin typeface="Open Sans Light"/>
                <a:cs typeface="Open Sans Light"/>
              </a:rPr>
              <a:t> </a:t>
            </a:r>
            <a:r>
              <a:rPr lang="fi-FI" sz="1050" dirty="0" err="1" smtClean="0">
                <a:latin typeface="Open Sans Light"/>
                <a:cs typeface="Open Sans Light"/>
              </a:rPr>
              <a:t>Extras</a:t>
            </a:r>
            <a:endParaRPr lang="en-US" sz="1050" dirty="0" smtClean="0">
              <a:latin typeface="Open Sans Light"/>
              <a:cs typeface="Open Sans Light"/>
            </a:endParaRPr>
          </a:p>
        </p:txBody>
      </p:sp>
      <p:sp>
        <p:nvSpPr>
          <p:cNvPr id="139" name="Rounded Rectangle 138"/>
          <p:cNvSpPr/>
          <p:nvPr/>
        </p:nvSpPr>
        <p:spPr bwMode="auto">
          <a:xfrm>
            <a:off x="7581408" y="1703787"/>
            <a:ext cx="1264420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 smtClean="0">
                <a:latin typeface="Open Sans Light"/>
                <a:cs typeface="Open Sans Light"/>
              </a:rPr>
              <a:t>Graphical Effects</a:t>
            </a:r>
          </a:p>
        </p:txBody>
      </p:sp>
      <p:sp>
        <p:nvSpPr>
          <p:cNvPr id="140" name="Rounded Rectangle 139"/>
          <p:cNvSpPr/>
          <p:nvPr/>
        </p:nvSpPr>
        <p:spPr bwMode="auto">
          <a:xfrm>
            <a:off x="7587019" y="2088655"/>
            <a:ext cx="1264420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46A2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100" dirty="0" err="1" smtClean="0">
                <a:latin typeface="Open Sans Light"/>
                <a:cs typeface="Open Sans Light"/>
              </a:rPr>
              <a:t>Charts</a:t>
            </a:r>
            <a:r>
              <a:rPr lang="fi-FI" sz="1100" dirty="0" smtClean="0">
                <a:latin typeface="Open Sans Light"/>
                <a:cs typeface="Open Sans Light"/>
              </a:rPr>
              <a:t> </a:t>
            </a:r>
            <a:endParaRPr lang="en-US" sz="1100" dirty="0" smtClean="0">
              <a:latin typeface="Open Sans Light"/>
              <a:cs typeface="Open Sans Light"/>
            </a:endParaRPr>
          </a:p>
        </p:txBody>
      </p:sp>
      <p:sp>
        <p:nvSpPr>
          <p:cNvPr id="152" name="Rounded Rectangle 151"/>
          <p:cNvSpPr/>
          <p:nvPr/>
        </p:nvSpPr>
        <p:spPr bwMode="auto">
          <a:xfrm>
            <a:off x="4952979" y="2469339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smtClean="0">
                <a:latin typeface="Open Sans Light"/>
                <a:cs typeface="Open Sans Light"/>
              </a:rPr>
              <a:t>Active Qt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53" name="Rounded Rectangle 152"/>
          <p:cNvSpPr/>
          <p:nvPr/>
        </p:nvSpPr>
        <p:spPr bwMode="auto">
          <a:xfrm>
            <a:off x="4952979" y="2847358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err="1" smtClean="0">
                <a:latin typeface="Open Sans Light"/>
                <a:cs typeface="Open Sans Light"/>
              </a:rPr>
              <a:t>D-Bus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54" name="Rounded Rectangle 153"/>
          <p:cNvSpPr/>
          <p:nvPr/>
        </p:nvSpPr>
        <p:spPr bwMode="auto">
          <a:xfrm>
            <a:off x="4956094" y="3243230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smtClean="0">
                <a:latin typeface="Open Sans Light"/>
                <a:cs typeface="Open Sans Light"/>
              </a:rPr>
              <a:t>NFC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55" name="Rounded Rectangle 154"/>
          <p:cNvSpPr/>
          <p:nvPr/>
        </p:nvSpPr>
        <p:spPr bwMode="auto">
          <a:xfrm>
            <a:off x="4956094" y="3621249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Print Support</a:t>
            </a:r>
          </a:p>
        </p:txBody>
      </p:sp>
      <p:sp>
        <p:nvSpPr>
          <p:cNvPr id="156" name="Rounded Rectangle 155"/>
          <p:cNvSpPr/>
          <p:nvPr/>
        </p:nvSpPr>
        <p:spPr bwMode="auto">
          <a:xfrm>
            <a:off x="4952979" y="4010144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Sensors </a:t>
            </a:r>
          </a:p>
        </p:txBody>
      </p:sp>
      <p:sp>
        <p:nvSpPr>
          <p:cNvPr id="157" name="Rounded Rectangle 156"/>
          <p:cNvSpPr/>
          <p:nvPr/>
        </p:nvSpPr>
        <p:spPr bwMode="auto">
          <a:xfrm>
            <a:off x="4952979" y="4388163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err="1" smtClean="0">
                <a:latin typeface="Open Sans Light"/>
                <a:cs typeface="Open Sans Light"/>
              </a:rPr>
              <a:t>WebChannel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58" name="Rounded Rectangle 157"/>
          <p:cNvSpPr/>
          <p:nvPr/>
        </p:nvSpPr>
        <p:spPr bwMode="auto">
          <a:xfrm>
            <a:off x="4956094" y="4771162"/>
            <a:ext cx="1207907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Serial Bus</a:t>
            </a:r>
          </a:p>
        </p:txBody>
      </p:sp>
      <p:sp>
        <p:nvSpPr>
          <p:cNvPr id="159" name="Rounded Rectangle 158"/>
          <p:cNvSpPr/>
          <p:nvPr/>
        </p:nvSpPr>
        <p:spPr bwMode="auto">
          <a:xfrm>
            <a:off x="6261381" y="2465068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smtClean="0">
                <a:latin typeface="Open Sans Light"/>
                <a:cs typeface="Open Sans Light"/>
              </a:rPr>
              <a:t>Bluetooth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60" name="Rounded Rectangle 159"/>
          <p:cNvSpPr/>
          <p:nvPr/>
        </p:nvSpPr>
        <p:spPr bwMode="auto">
          <a:xfrm>
            <a:off x="6261381" y="2843087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Image Formats</a:t>
            </a:r>
          </a:p>
        </p:txBody>
      </p:sp>
      <p:sp>
        <p:nvSpPr>
          <p:cNvPr id="161" name="Rounded Rectangle 160"/>
          <p:cNvSpPr/>
          <p:nvPr/>
        </p:nvSpPr>
        <p:spPr bwMode="auto">
          <a:xfrm>
            <a:off x="6264496" y="3238959"/>
            <a:ext cx="1234281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 smtClean="0">
                <a:latin typeface="Open Sans Light"/>
                <a:cs typeface="Open Sans Light"/>
              </a:rPr>
              <a:t>Platform Headers </a:t>
            </a:r>
          </a:p>
        </p:txBody>
      </p:sp>
      <p:sp>
        <p:nvSpPr>
          <p:cNvPr id="162" name="Rounded Rectangle 161"/>
          <p:cNvSpPr/>
          <p:nvPr/>
        </p:nvSpPr>
        <p:spPr bwMode="auto">
          <a:xfrm>
            <a:off x="6264496" y="3616978"/>
            <a:ext cx="1234281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Purchasing</a:t>
            </a:r>
          </a:p>
        </p:txBody>
      </p:sp>
      <p:sp>
        <p:nvSpPr>
          <p:cNvPr id="163" name="Rounded Rectangle 162"/>
          <p:cNvSpPr/>
          <p:nvPr/>
        </p:nvSpPr>
        <p:spPr bwMode="auto">
          <a:xfrm>
            <a:off x="6261381" y="4005873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Platform Extras</a:t>
            </a:r>
          </a:p>
        </p:txBody>
      </p:sp>
      <p:sp>
        <p:nvSpPr>
          <p:cNvPr id="164" name="Rounded Rectangle 163"/>
          <p:cNvSpPr/>
          <p:nvPr/>
        </p:nvSpPr>
        <p:spPr bwMode="auto">
          <a:xfrm>
            <a:off x="6261381" y="4383892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err="1" smtClean="0">
                <a:latin typeface="Open Sans Light"/>
                <a:cs typeface="Open Sans Light"/>
              </a:rPr>
              <a:t>WebSockets</a:t>
            </a:r>
            <a:r>
              <a:rPr lang="fi-FI" sz="1200" dirty="0" smtClean="0">
                <a:latin typeface="Open Sans Light"/>
                <a:cs typeface="Open Sans Light"/>
              </a:rPr>
              <a:t> 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65" name="Rounded Rectangle 164"/>
          <p:cNvSpPr/>
          <p:nvPr/>
        </p:nvSpPr>
        <p:spPr bwMode="auto">
          <a:xfrm>
            <a:off x="6264496" y="4766891"/>
            <a:ext cx="1234281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err="1" smtClean="0">
                <a:latin typeface="Open Sans Light"/>
                <a:cs typeface="Open Sans Light"/>
              </a:rPr>
              <a:t>Wayland</a:t>
            </a:r>
            <a:r>
              <a:rPr lang="fi-FI" sz="1200" dirty="0" smtClean="0">
                <a:latin typeface="Open Sans Light"/>
                <a:cs typeface="Open Sans Light"/>
              </a:rPr>
              <a:t> 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66" name="Rounded Rectangle 165"/>
          <p:cNvSpPr/>
          <p:nvPr/>
        </p:nvSpPr>
        <p:spPr bwMode="auto">
          <a:xfrm>
            <a:off x="7608974" y="2469348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Concurrent</a:t>
            </a:r>
          </a:p>
        </p:txBody>
      </p:sp>
      <p:sp>
        <p:nvSpPr>
          <p:cNvPr id="167" name="Rounded Rectangle 166"/>
          <p:cNvSpPr/>
          <p:nvPr/>
        </p:nvSpPr>
        <p:spPr bwMode="auto">
          <a:xfrm>
            <a:off x="7608974" y="2847367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Location</a:t>
            </a:r>
          </a:p>
        </p:txBody>
      </p:sp>
      <p:sp>
        <p:nvSpPr>
          <p:cNvPr id="168" name="Rounded Rectangle 167"/>
          <p:cNvSpPr/>
          <p:nvPr/>
        </p:nvSpPr>
        <p:spPr bwMode="auto">
          <a:xfrm>
            <a:off x="7612089" y="3243239"/>
            <a:ext cx="1234281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Positioning</a:t>
            </a:r>
          </a:p>
        </p:txBody>
      </p:sp>
      <p:sp>
        <p:nvSpPr>
          <p:cNvPr id="169" name="Rounded Rectangle 168"/>
          <p:cNvSpPr/>
          <p:nvPr/>
        </p:nvSpPr>
        <p:spPr bwMode="auto">
          <a:xfrm>
            <a:off x="7612089" y="3621258"/>
            <a:ext cx="1234281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smtClean="0">
                <a:latin typeface="Open Sans Light"/>
                <a:cs typeface="Open Sans Light"/>
              </a:rPr>
              <a:t>SCXML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70" name="Rounded Rectangle 169"/>
          <p:cNvSpPr/>
          <p:nvPr/>
        </p:nvSpPr>
        <p:spPr bwMode="auto">
          <a:xfrm>
            <a:off x="7608974" y="4010153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smtClean="0">
                <a:latin typeface="Open Sans Light"/>
                <a:cs typeface="Open Sans Light"/>
              </a:rPr>
              <a:t>Serial Port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71" name="Rounded Rectangle 170"/>
          <p:cNvSpPr/>
          <p:nvPr/>
        </p:nvSpPr>
        <p:spPr bwMode="auto">
          <a:xfrm>
            <a:off x="7608974" y="4388172"/>
            <a:ext cx="1237396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fi-FI" sz="1200" dirty="0" smtClean="0">
                <a:latin typeface="Open Sans Light"/>
                <a:cs typeface="Open Sans Light"/>
              </a:rPr>
              <a:t>XML</a:t>
            </a:r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72" name="Rounded Rectangle 171"/>
          <p:cNvSpPr/>
          <p:nvPr/>
        </p:nvSpPr>
        <p:spPr bwMode="auto">
          <a:xfrm>
            <a:off x="7612089" y="4771171"/>
            <a:ext cx="1234281" cy="2990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latin typeface="Open Sans Light"/>
                <a:cs typeface="Open Sans Light"/>
              </a:rPr>
              <a:t>Quick Compiler</a:t>
            </a:r>
          </a:p>
        </p:txBody>
      </p:sp>
    </p:spTree>
    <p:extLst>
      <p:ext uri="{BB962C8B-B14F-4D97-AF65-F5344CB8AC3E}">
        <p14:creationId xmlns:p14="http://schemas.microsoft.com/office/powerpoint/2010/main" val="417784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 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Allow reading a container's content sequentially </a:t>
            </a:r>
          </a:p>
          <a:p>
            <a:endParaRPr lang="en-US" dirty="0" smtClean="0"/>
          </a:p>
          <a:p>
            <a:r>
              <a:rPr lang="en-US" dirty="0" smtClean="0"/>
              <a:t>Java</a:t>
            </a:r>
            <a:r>
              <a:rPr lang="en-US" dirty="0"/>
              <a:t>-style iterators: simple and easy to use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QListIterator</a:t>
            </a:r>
            <a:r>
              <a:rPr lang="en-US" dirty="0">
                <a:latin typeface="Courier New"/>
                <a:cs typeface="Courier New"/>
              </a:rPr>
              <a:t>&lt;...&gt;</a:t>
            </a:r>
            <a:r>
              <a:rPr lang="en-US" dirty="0"/>
              <a:t> for read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QMutableListIterator</a:t>
            </a:r>
            <a:r>
              <a:rPr lang="en-US" dirty="0">
                <a:latin typeface="Courier New"/>
                <a:cs typeface="Courier New"/>
              </a:rPr>
              <a:t>&lt;...&gt;</a:t>
            </a:r>
            <a:r>
              <a:rPr lang="en-US" dirty="0"/>
              <a:t> for read-write </a:t>
            </a:r>
          </a:p>
          <a:p>
            <a:endParaRPr lang="en-US" dirty="0" smtClean="0"/>
          </a:p>
          <a:p>
            <a:r>
              <a:rPr lang="en-US" dirty="0" smtClean="0"/>
              <a:t>STL</a:t>
            </a:r>
            <a:r>
              <a:rPr lang="en-US" dirty="0"/>
              <a:t>-style iterators slightly more efficient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const_iterator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QList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const_reverse_iterator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/>
              <a:t>for read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>
                <a:latin typeface="Courier New"/>
                <a:cs typeface="Courier New"/>
              </a:rPr>
              <a:t>::iterator(</a:t>
            </a:r>
            <a:r>
              <a:rPr lang="en-US" dirty="0" smtClean="0">
                <a:latin typeface="Courier New"/>
                <a:cs typeface="Courier New"/>
              </a:rPr>
              <a:t>), </a:t>
            </a:r>
            <a:r>
              <a:rPr lang="en-US" dirty="0" err="1" smtClean="0">
                <a:latin typeface="Courier New"/>
                <a:cs typeface="Courier New"/>
              </a:rPr>
              <a:t>QList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reverse_iterator</a:t>
            </a:r>
            <a:r>
              <a:rPr lang="en-US" dirty="0" smtClean="0"/>
              <a:t> </a:t>
            </a:r>
            <a:r>
              <a:rPr lang="en-US" dirty="0"/>
              <a:t>for read-write</a:t>
            </a:r>
          </a:p>
          <a:p>
            <a:endParaRPr lang="en-US" dirty="0" smtClean="0"/>
          </a:p>
          <a:p>
            <a:r>
              <a:rPr lang="en-US" dirty="0" smtClean="0"/>
              <a:t>Same </a:t>
            </a:r>
            <a:r>
              <a:rPr lang="en-US" dirty="0"/>
              <a:t>works for </a:t>
            </a:r>
            <a:r>
              <a:rPr lang="en-US" dirty="0" err="1">
                <a:latin typeface="Courier New"/>
                <a:cs typeface="Courier New"/>
              </a:rPr>
              <a:t>QSet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QMap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QHash</a:t>
            </a:r>
            <a:r>
              <a:rPr lang="en-US" dirty="0"/>
              <a:t>, ...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18772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 Java style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/>
              <a:t> iterator </a:t>
            </a:r>
          </a:p>
          <a:p>
            <a:pPr marL="457200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 list;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list </a:t>
            </a:r>
            <a:r>
              <a:rPr lang="en-US" sz="1200" dirty="0">
                <a:latin typeface="Courier New"/>
                <a:cs typeface="Courier New"/>
              </a:rPr>
              <a:t>&lt;&lt; "A" &lt;&lt; "B" &lt;&lt; "C" &lt;&lt; "D"; </a:t>
            </a:r>
          </a:p>
          <a:p>
            <a:pPr marL="457200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QListIterator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 </a:t>
            </a:r>
            <a:r>
              <a:rPr lang="en-US" sz="1200" dirty="0" smtClean="0">
                <a:latin typeface="Courier New"/>
                <a:cs typeface="Courier New"/>
              </a:rPr>
              <a:t>iterator(</a:t>
            </a:r>
            <a:r>
              <a:rPr lang="en-US" sz="1200" dirty="0">
                <a:latin typeface="Courier New"/>
                <a:cs typeface="Courier New"/>
              </a:rPr>
              <a:t>list); </a:t>
            </a:r>
          </a:p>
          <a:p>
            <a:endParaRPr lang="en-US" dirty="0" smtClean="0"/>
          </a:p>
          <a:p>
            <a:r>
              <a:rPr lang="en-US" dirty="0" smtClean="0"/>
              <a:t>Forward </a:t>
            </a:r>
            <a:r>
              <a:rPr lang="en-US" dirty="0"/>
              <a:t>iteration 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w</a:t>
            </a:r>
            <a:r>
              <a:rPr lang="en-US" sz="1200" dirty="0" smtClean="0">
                <a:latin typeface="Courier New"/>
                <a:cs typeface="Courier New"/>
              </a:rPr>
              <a:t>hile(</a:t>
            </a:r>
            <a:r>
              <a:rPr lang="en-US" sz="1200" dirty="0" err="1">
                <a:latin typeface="Courier New"/>
                <a:cs typeface="Courier New"/>
              </a:rPr>
              <a:t>iterator</a:t>
            </a:r>
            <a:r>
              <a:rPr lang="en-US" sz="1200" dirty="0" err="1" smtClean="0">
                <a:latin typeface="Courier New"/>
                <a:cs typeface="Courier New"/>
              </a:rPr>
              <a:t>.hasNext</a:t>
            </a:r>
            <a:r>
              <a:rPr lang="en-US" sz="1200" dirty="0">
                <a:latin typeface="Courier New"/>
                <a:cs typeface="Courier New"/>
              </a:rPr>
              <a:t>()) {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 &lt;&lt; </a:t>
            </a:r>
            <a:r>
              <a:rPr lang="en-US" sz="1200" dirty="0" err="1">
                <a:latin typeface="Courier New"/>
                <a:cs typeface="Courier New"/>
              </a:rPr>
              <a:t>iterator</a:t>
            </a:r>
            <a:r>
              <a:rPr lang="en-US" sz="1200" dirty="0" err="1" smtClean="0">
                <a:latin typeface="Courier New"/>
                <a:cs typeface="Courier New"/>
              </a:rPr>
              <a:t>.next</a:t>
            </a:r>
            <a:r>
              <a:rPr lang="en-US" sz="1200" dirty="0">
                <a:latin typeface="Courier New"/>
                <a:cs typeface="Courier New"/>
              </a:rPr>
              <a:t>(); // A B C D 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	 </a:t>
            </a:r>
          </a:p>
          <a:p>
            <a:endParaRPr lang="en-US" dirty="0" smtClean="0"/>
          </a:p>
          <a:p>
            <a:r>
              <a:rPr lang="en-US" dirty="0" smtClean="0"/>
              <a:t>Backward </a:t>
            </a:r>
            <a:r>
              <a:rPr lang="en-US" dirty="0"/>
              <a:t>iteration </a:t>
            </a:r>
          </a:p>
          <a:p>
            <a:pPr marL="457200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iterator</a:t>
            </a:r>
            <a:r>
              <a:rPr lang="en-US" sz="1200" dirty="0" err="1" smtClean="0">
                <a:latin typeface="Courier New"/>
                <a:cs typeface="Courier New"/>
              </a:rPr>
              <a:t>.toBack</a:t>
            </a:r>
            <a:r>
              <a:rPr lang="en-US" sz="1200" dirty="0">
                <a:latin typeface="Courier New"/>
                <a:cs typeface="Courier New"/>
              </a:rPr>
              <a:t>(); // position after the last item 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w</a:t>
            </a:r>
            <a:r>
              <a:rPr lang="en-US" sz="1200" dirty="0" smtClean="0">
                <a:latin typeface="Courier New"/>
                <a:cs typeface="Courier New"/>
              </a:rPr>
              <a:t>hile(</a:t>
            </a:r>
            <a:r>
              <a:rPr lang="en-US" sz="1200" dirty="0" err="1">
                <a:latin typeface="Courier New"/>
                <a:cs typeface="Courier New"/>
              </a:rPr>
              <a:t>iterator</a:t>
            </a:r>
            <a:r>
              <a:rPr lang="en-US" sz="1200" dirty="0" err="1" smtClean="0">
                <a:latin typeface="Courier New"/>
                <a:cs typeface="Courier New"/>
              </a:rPr>
              <a:t>.hasPrevious</a:t>
            </a:r>
            <a:r>
              <a:rPr lang="en-US" sz="1200" dirty="0">
                <a:latin typeface="Courier New"/>
                <a:cs typeface="Courier New"/>
              </a:rPr>
              <a:t>()) { 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 &lt;&lt; </a:t>
            </a:r>
            <a:r>
              <a:rPr lang="en-US" sz="1200" dirty="0" err="1">
                <a:latin typeface="Courier New"/>
                <a:cs typeface="Courier New"/>
              </a:rPr>
              <a:t>iterator</a:t>
            </a:r>
            <a:r>
              <a:rPr lang="en-US" sz="1200" dirty="0" err="1" smtClean="0">
                <a:latin typeface="Courier New"/>
                <a:cs typeface="Courier New"/>
              </a:rPr>
              <a:t>.previous</a:t>
            </a:r>
            <a:r>
              <a:rPr lang="en-US" sz="1200" dirty="0">
                <a:latin typeface="Courier New"/>
                <a:cs typeface="Courier New"/>
              </a:rPr>
              <a:t>(); // D C B A 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} 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913709" y="1408618"/>
            <a:ext cx="857735" cy="425449"/>
            <a:chOff x="5307535" y="193815"/>
            <a:chExt cx="2953351" cy="435020"/>
          </a:xfrm>
        </p:grpSpPr>
        <p:sp>
          <p:nvSpPr>
            <p:cNvPr id="8" name="Rectangle 7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07535" y="204514"/>
              <a:ext cx="2953351" cy="3295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 smtClean="0">
                  <a:latin typeface="Open Sans Light"/>
                  <a:cs typeface="Open Sans Light"/>
                </a:rPr>
                <a:t>A</a:t>
              </a:r>
              <a:endParaRPr lang="en-US" sz="2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732374" y="1411245"/>
            <a:ext cx="857735" cy="425449"/>
            <a:chOff x="5307535" y="193815"/>
            <a:chExt cx="2953351" cy="43502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07535" y="204514"/>
              <a:ext cx="2953351" cy="336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B</a:t>
              </a:r>
              <a:endParaRPr lang="en-US" sz="2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549352" y="1419082"/>
            <a:ext cx="857735" cy="425449"/>
            <a:chOff x="5307535" y="193815"/>
            <a:chExt cx="2953351" cy="43502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7535" y="204514"/>
              <a:ext cx="2953351" cy="336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C</a:t>
              </a:r>
              <a:endParaRPr lang="en-US" sz="2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370686" y="1420071"/>
            <a:ext cx="857735" cy="425449"/>
            <a:chOff x="5307535" y="193815"/>
            <a:chExt cx="2953351" cy="435020"/>
          </a:xfrm>
        </p:grpSpPr>
        <p:sp>
          <p:nvSpPr>
            <p:cNvPr id="26" name="Rectangle 25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07535" y="204514"/>
              <a:ext cx="2953351" cy="336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D</a:t>
              </a:r>
              <a:endParaRPr lang="en-US" sz="2600" spc="-30" dirty="0" smtClean="0">
                <a:latin typeface="Open Sans Light"/>
                <a:cs typeface="Open Sans Light"/>
              </a:endParaRP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 flipV="1">
            <a:off x="4938011" y="1834068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771443" y="1834067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600164" y="1845520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394987" y="1834067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08791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During Iteration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/>
              <a:t>mutable </a:t>
            </a:r>
            <a:r>
              <a:rPr lang="en-US" dirty="0"/>
              <a:t>versions of the iterators (e.g. </a:t>
            </a:r>
            <a:r>
              <a:rPr lang="en-US" dirty="0" err="1">
                <a:latin typeface="Courier New"/>
                <a:cs typeface="Courier New"/>
              </a:rPr>
              <a:t>QMutableListIterator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remove() </a:t>
            </a:r>
            <a:r>
              <a:rPr lang="en-US" dirty="0"/>
              <a:t>and 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Operate on items just jumped over using </a:t>
            </a:r>
            <a:r>
              <a:rPr lang="en-US" dirty="0">
                <a:latin typeface="Courier New"/>
                <a:cs typeface="Courier New"/>
              </a:rPr>
              <a:t>next(</a:t>
            </a:r>
            <a:r>
              <a:rPr lang="en-US" dirty="0" smtClean="0">
                <a:latin typeface="Courier New"/>
                <a:cs typeface="Courier New"/>
              </a:rPr>
              <a:t>) / previous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>
                <a:latin typeface="Courier New"/>
                <a:cs typeface="Courier New"/>
              </a:rPr>
              <a:t>insert()</a:t>
            </a:r>
          </a:p>
          <a:p>
            <a:pPr lvl="1"/>
            <a:r>
              <a:rPr lang="en-US" dirty="0"/>
              <a:t>Inserts item at current position in sequence 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previous()</a:t>
            </a:r>
            <a:r>
              <a:rPr lang="en-US" dirty="0"/>
              <a:t> reveals just inserted item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1" y="1735662"/>
            <a:ext cx="8062707" cy="1471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list({ 1, 2, 3, 4})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QMutableListIterator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iterator(</a:t>
            </a:r>
            <a:r>
              <a:rPr lang="en-US" sz="1200" dirty="0">
                <a:latin typeface="Courier New"/>
                <a:cs typeface="Courier New"/>
              </a:rPr>
              <a:t>list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while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</a:t>
            </a:r>
            <a:r>
              <a:rPr lang="en-US" sz="1200" dirty="0" err="1" smtClean="0">
                <a:latin typeface="Courier New"/>
                <a:cs typeface="Courier New"/>
              </a:rPr>
              <a:t>hasNext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</a:t>
            </a:r>
            <a:r>
              <a:rPr lang="en-US" sz="1200" dirty="0" err="1" smtClean="0">
                <a:latin typeface="Courier New"/>
                <a:cs typeface="Courier New"/>
              </a:rPr>
              <a:t>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%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!=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iterator.remove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list contains now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2,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4</a:t>
            </a:r>
            <a:endParaRPr lang="en-US" sz="12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262213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</a:t>
            </a:r>
            <a:r>
              <a:rPr lang="en-US" dirty="0" err="1"/>
              <a:t>QMap</a:t>
            </a:r>
            <a:r>
              <a:rPr lang="en-US" dirty="0"/>
              <a:t> and </a:t>
            </a:r>
            <a:r>
              <a:rPr lang="en-US" dirty="0" err="1"/>
              <a:t>QHash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236715"/>
          </a:xfrm>
        </p:spPr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next()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previous()</a:t>
            </a:r>
          </a:p>
          <a:p>
            <a:pPr lvl="1"/>
            <a:r>
              <a:rPr lang="en-US" dirty="0"/>
              <a:t>Return Item class with </a:t>
            </a:r>
            <a:r>
              <a:rPr lang="en-US" dirty="0">
                <a:latin typeface="Courier New"/>
                <a:cs typeface="Courier New"/>
              </a:rPr>
              <a:t>key() </a:t>
            </a:r>
            <a:r>
              <a:rPr lang="en-US" dirty="0"/>
              <a:t>and </a:t>
            </a:r>
            <a:r>
              <a:rPr lang="en-US" dirty="0">
                <a:latin typeface="Courier New"/>
                <a:cs typeface="Courier New"/>
              </a:rPr>
              <a:t>value() </a:t>
            </a:r>
          </a:p>
          <a:p>
            <a:endParaRPr lang="en-US" dirty="0" smtClean="0"/>
          </a:p>
          <a:p>
            <a:r>
              <a:rPr lang="en-US" dirty="0" smtClean="0"/>
              <a:t>Alternatively </a:t>
            </a:r>
            <a:r>
              <a:rPr lang="en-US" dirty="0"/>
              <a:t>use </a:t>
            </a:r>
            <a:r>
              <a:rPr lang="en-US" dirty="0">
                <a:latin typeface="Courier New"/>
                <a:cs typeface="Courier New"/>
              </a:rPr>
              <a:t>key()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value()</a:t>
            </a:r>
            <a:r>
              <a:rPr lang="en-US" dirty="0"/>
              <a:t> from iterator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1" y="2607553"/>
            <a:ext cx="8198178" cy="2445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"Paris"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"France"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"Guatemala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"Guatemala"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"Mexico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"Mexico"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"Moscow"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"Russia"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QMutableMapIterator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iterator(</a:t>
            </a:r>
            <a:r>
              <a:rPr lang="en-US" sz="1200" dirty="0"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while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</a:t>
            </a:r>
            <a:r>
              <a:rPr lang="en-US" sz="1200" dirty="0" err="1" smtClean="0">
                <a:latin typeface="Courier New"/>
                <a:cs typeface="Courier New"/>
              </a:rPr>
              <a:t>hasNext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</a:t>
            </a:r>
            <a:r>
              <a:rPr lang="en-US" sz="1200" dirty="0" err="1" smtClean="0">
                <a:latin typeface="Courier New"/>
                <a:cs typeface="Courier New"/>
              </a:rPr>
              <a:t>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>
                <a:latin typeface="Courier New"/>
                <a:cs typeface="Courier New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 err="1">
                <a:latin typeface="Courier New"/>
                <a:cs typeface="Courier New"/>
              </a:rPr>
              <a:t>endsWith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"City"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iterator.remove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map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"Paris",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"Moscow"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-containers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650105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STL-style Iterators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</a:t>
            </a:r>
            <a:r>
              <a:rPr lang="en-US" dirty="0" err="1">
                <a:latin typeface="Courier New"/>
                <a:cs typeface="Courier New"/>
              </a:rPr>
              <a:t>QList</a:t>
            </a:r>
            <a:r>
              <a:rPr lang="en-US" dirty="0"/>
              <a:t> iterator </a:t>
            </a:r>
          </a:p>
          <a:p>
            <a:pPr marL="457200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 list;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list </a:t>
            </a:r>
            <a:r>
              <a:rPr lang="en-US" sz="1200" dirty="0">
                <a:latin typeface="Courier New"/>
                <a:cs typeface="Courier New"/>
              </a:rPr>
              <a:t>&lt;&lt; "A" &lt;&lt; "B" &lt;&lt; "C" &lt;&lt; "D"; </a:t>
            </a:r>
            <a:endParaRPr lang="en-US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&gt;::</a:t>
            </a:r>
            <a:r>
              <a:rPr lang="en-US" sz="1200" dirty="0">
                <a:latin typeface="Courier New"/>
                <a:cs typeface="Courier New"/>
              </a:rPr>
              <a:t>iterator </a:t>
            </a:r>
            <a:r>
              <a:rPr lang="en-US" sz="1200" dirty="0">
                <a:latin typeface="Courier New"/>
                <a:cs typeface="Courier New"/>
              </a:rPr>
              <a:t>iterator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Forward </a:t>
            </a:r>
            <a:r>
              <a:rPr lang="en-US" dirty="0"/>
              <a:t>mutable iteration </a:t>
            </a: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for 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iterator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 </a:t>
            </a:r>
            <a:r>
              <a:rPr lang="en-US" sz="1200" dirty="0" err="1">
                <a:latin typeface="Courier New"/>
                <a:cs typeface="Courier New"/>
              </a:rPr>
              <a:t>list.begin</a:t>
            </a:r>
            <a:r>
              <a:rPr lang="en-US" sz="1200" dirty="0">
                <a:latin typeface="Courier New"/>
                <a:cs typeface="Courier New"/>
              </a:rPr>
              <a:t>(); iterator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!= </a:t>
            </a:r>
            <a:r>
              <a:rPr lang="en-US" sz="1200" dirty="0" err="1">
                <a:latin typeface="Courier New"/>
                <a:cs typeface="Courier New"/>
              </a:rPr>
              <a:t>list.end</a:t>
            </a:r>
            <a:r>
              <a:rPr lang="en-US" sz="1200" dirty="0">
                <a:latin typeface="Courier New"/>
                <a:cs typeface="Courier New"/>
              </a:rPr>
              <a:t>(); +</a:t>
            </a:r>
            <a:r>
              <a:rPr lang="en-US" sz="1200" dirty="0" smtClean="0">
                <a:latin typeface="Courier New"/>
                <a:cs typeface="Courier New"/>
              </a:rPr>
              <a:t>+</a:t>
            </a:r>
            <a:r>
              <a:rPr lang="en-US" sz="1200" dirty="0">
                <a:latin typeface="Courier New"/>
                <a:cs typeface="Courier New"/>
              </a:rPr>
              <a:t>iterator</a:t>
            </a:r>
            <a:r>
              <a:rPr lang="en-US" sz="1200" dirty="0" smtClean="0">
                <a:latin typeface="Courier New"/>
                <a:cs typeface="Courier New"/>
              </a:rPr>
              <a:t>) </a:t>
            </a: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smtClean="0"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iterator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 (</a:t>
            </a:r>
            <a:r>
              <a:rPr lang="en-US" sz="1200" dirty="0" smtClean="0"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iterator</a:t>
            </a:r>
            <a:r>
              <a:rPr lang="en-US" sz="1200" dirty="0" smtClean="0">
                <a:latin typeface="Courier New"/>
                <a:cs typeface="Courier New"/>
              </a:rPr>
              <a:t>)</a:t>
            </a:r>
            <a:r>
              <a:rPr lang="en-US" sz="1200" dirty="0"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toLower</a:t>
            </a:r>
            <a:r>
              <a:rPr lang="en-US" sz="1200" dirty="0">
                <a:latin typeface="Courier New"/>
                <a:cs typeface="Courier New"/>
              </a:rPr>
              <a:t>(); </a:t>
            </a: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	 </a:t>
            </a:r>
          </a:p>
          <a:p>
            <a:r>
              <a:rPr lang="en-US" dirty="0"/>
              <a:t>Backward mutable iteration </a:t>
            </a: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iterator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list.end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endParaRPr lang="en-US" sz="1200" dirty="0" smtClean="0"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while </a:t>
            </a:r>
            <a:r>
              <a:rPr lang="en-US" sz="1200" dirty="0">
                <a:latin typeface="Courier New"/>
                <a:cs typeface="Courier New"/>
              </a:rPr>
              <a:t>(iterator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!=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list.begin</a:t>
            </a:r>
            <a:r>
              <a:rPr lang="en-US" sz="1200" dirty="0">
                <a:latin typeface="Courier New"/>
                <a:cs typeface="Courier New"/>
              </a:rPr>
              <a:t>())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 </a:t>
            </a:r>
            <a:endParaRPr lang="en-US" sz="1200" dirty="0" smtClean="0"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-</a:t>
            </a:r>
            <a:r>
              <a:rPr lang="en-US" sz="1200" dirty="0">
                <a:latin typeface="Courier New"/>
                <a:cs typeface="Courier New"/>
              </a:rPr>
              <a:t>-iterator; </a:t>
            </a:r>
            <a:endParaRPr lang="en-US" sz="1200" dirty="0" smtClean="0"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*</a:t>
            </a:r>
            <a:r>
              <a:rPr lang="en-US" sz="1200" dirty="0">
                <a:latin typeface="Courier New"/>
                <a:cs typeface="Courier New"/>
              </a:rPr>
              <a:t>iterator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(*iterator).</a:t>
            </a:r>
            <a:r>
              <a:rPr lang="en-US" sz="1200" dirty="0" err="1">
                <a:latin typeface="Courier New"/>
                <a:cs typeface="Courier New"/>
              </a:rPr>
              <a:t>toLower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endParaRPr lang="en-US" sz="1200" dirty="0" smtClean="0"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  <a:p>
            <a:endParaRPr lang="en-US" sz="1200" dirty="0">
              <a:latin typeface="Courier New"/>
              <a:cs typeface="Courier New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643469" y="1408618"/>
            <a:ext cx="857735" cy="425449"/>
            <a:chOff x="5307535" y="193815"/>
            <a:chExt cx="2953351" cy="435020"/>
          </a:xfrm>
        </p:grpSpPr>
        <p:sp>
          <p:nvSpPr>
            <p:cNvPr id="7" name="Rectangle 6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7535" y="204514"/>
              <a:ext cx="2953351" cy="3295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 smtClean="0">
                  <a:latin typeface="Open Sans Light"/>
                  <a:cs typeface="Open Sans Light"/>
                </a:rPr>
                <a:t>A</a:t>
              </a:r>
              <a:endParaRPr lang="en-US" sz="2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462134" y="1411245"/>
            <a:ext cx="857735" cy="425449"/>
            <a:chOff x="5307535" y="193815"/>
            <a:chExt cx="2953351" cy="43502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7535" y="204514"/>
              <a:ext cx="2953351" cy="336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B</a:t>
              </a:r>
              <a:endParaRPr lang="en-US" sz="2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79112" y="1419082"/>
            <a:ext cx="857735" cy="425449"/>
            <a:chOff x="5307535" y="193815"/>
            <a:chExt cx="2953351" cy="43502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07535" y="204514"/>
              <a:ext cx="2953351" cy="336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C</a:t>
              </a:r>
              <a:endParaRPr lang="en-US" sz="2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00446" y="1420071"/>
            <a:ext cx="857735" cy="425449"/>
            <a:chOff x="5307535" y="193815"/>
            <a:chExt cx="2953351" cy="43502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07535" y="204514"/>
              <a:ext cx="2953351" cy="336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600" spc="-30" dirty="0">
                  <a:latin typeface="Open Sans Light"/>
                  <a:cs typeface="Open Sans Light"/>
                </a:rPr>
                <a:t>D</a:t>
              </a:r>
              <a:endParaRPr lang="en-US" sz="2600" spc="-30" dirty="0" smtClean="0">
                <a:latin typeface="Open Sans Light"/>
                <a:cs typeface="Open Sans Light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V="1">
            <a:off x="5073120" y="1822615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906552" y="1822614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735273" y="1834067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530096" y="1822614"/>
            <a:ext cx="1" cy="744417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7931157" y="1424188"/>
            <a:ext cx="857735" cy="425449"/>
            <a:chOff x="5307535" y="193815"/>
            <a:chExt cx="2953351" cy="43502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7535" y="204514"/>
              <a:ext cx="2953351" cy="3212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000" spc="-30" dirty="0" smtClean="0">
                  <a:solidFill>
                    <a:schemeClr val="bg2">
                      <a:lumMod val="50000"/>
                    </a:schemeClr>
                  </a:solidFill>
                  <a:latin typeface="Open Sans Light"/>
                  <a:cs typeface="Open Sans Light"/>
                </a:rPr>
                <a:t>end</a:t>
              </a:r>
              <a:endParaRPr lang="en-US" sz="2000" spc="-30" dirty="0" smtClean="0">
                <a:solidFill>
                  <a:schemeClr val="bg2">
                    <a:lumMod val="50000"/>
                  </a:schemeClr>
                </a:solidFill>
                <a:latin typeface="Open Sans Light"/>
                <a:cs typeface="Open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8827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Q_FOREACH Keyword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 is a macro, feels like a keyword </a:t>
            </a:r>
          </a:p>
          <a:p>
            <a:pPr marL="400050" lvl="1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Q_FOREACH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&amp; </a:t>
            </a:r>
            <a:r>
              <a:rPr lang="en-US" sz="1200" dirty="0" smtClean="0">
                <a:latin typeface="Courier New"/>
                <a:cs typeface="Courier New"/>
              </a:rPr>
              <a:t>string, </a:t>
            </a:r>
            <a:r>
              <a:rPr lang="en-US" sz="1200" dirty="0">
                <a:latin typeface="Courier New"/>
                <a:cs typeface="Courier New"/>
              </a:rPr>
              <a:t>list) { </a:t>
            </a: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if 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string</a:t>
            </a:r>
            <a:r>
              <a:rPr lang="en-US" sz="1200" dirty="0" err="1" smtClean="0">
                <a:latin typeface="Courier New"/>
                <a:cs typeface="Courier New"/>
              </a:rPr>
              <a:t>.isEmpty</a:t>
            </a:r>
            <a:r>
              <a:rPr lang="en-US" sz="1200" dirty="0">
                <a:latin typeface="Courier New"/>
                <a:cs typeface="Courier New"/>
              </a:rPr>
              <a:t>()) </a:t>
            </a: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break; </a:t>
            </a: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 &lt;&lt; string</a:t>
            </a:r>
            <a:r>
              <a:rPr lang="en-US" sz="1200" dirty="0" smtClean="0">
                <a:latin typeface="Courier New"/>
                <a:cs typeface="Courier New"/>
              </a:rPr>
              <a:t>; </a:t>
            </a:r>
            <a:endParaRPr lang="en-US" sz="1200" dirty="0"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} </a:t>
            </a:r>
          </a:p>
          <a:p>
            <a:r>
              <a:rPr lang="en-US" dirty="0" smtClean="0"/>
              <a:t>Modifying the container while iterating </a:t>
            </a:r>
          </a:p>
          <a:p>
            <a:pPr lvl="1"/>
            <a:r>
              <a:rPr lang="en-US" dirty="0" smtClean="0"/>
              <a:t>Results in container being copied</a:t>
            </a:r>
          </a:p>
          <a:p>
            <a:pPr lvl="1"/>
            <a:r>
              <a:rPr lang="en-US" dirty="0" smtClean="0"/>
              <a:t>Iteration continues in unmodified version 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possible to modify </a:t>
            </a:r>
            <a:r>
              <a:rPr lang="en-US" dirty="0" smtClean="0"/>
              <a:t>item in the container</a:t>
            </a:r>
          </a:p>
          <a:p>
            <a:pPr lvl="1"/>
            <a:r>
              <a:rPr lang="en-US" dirty="0" smtClean="0"/>
              <a:t>Do not copy the items –use </a:t>
            </a:r>
            <a:r>
              <a:rPr lang="en-US" dirty="0" err="1" smtClean="0"/>
              <a:t>const</a:t>
            </a:r>
            <a:r>
              <a:rPr lang="en-US" dirty="0" smtClean="0"/>
              <a:t> &amp; to optimize performance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Prefer using the range-loop as </a:t>
            </a:r>
            <a:r>
              <a:rPr lang="en-US" dirty="0" smtClean="0">
                <a:latin typeface="Courier New"/>
                <a:cs typeface="Courier New"/>
              </a:rPr>
              <a:t>Q_FOREACH</a:t>
            </a:r>
            <a:r>
              <a:rPr lang="en-US" dirty="0" smtClean="0"/>
              <a:t> will be removed in the future 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for (</a:t>
            </a:r>
            <a:r>
              <a:rPr lang="en-US" sz="1200" dirty="0" err="1" smtClean="0">
                <a:latin typeface="Courier New"/>
                <a:cs typeface="Courier New"/>
              </a:rPr>
              <a:t>const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QString</a:t>
            </a:r>
            <a:r>
              <a:rPr lang="en-US" sz="1200" dirty="0" smtClean="0">
                <a:latin typeface="Courier New"/>
                <a:cs typeface="Courier New"/>
              </a:rPr>
              <a:t> &amp;string : list) { } </a:t>
            </a:r>
            <a:endParaRPr lang="en-US" sz="1200" dirty="0">
              <a:latin typeface="Courier New"/>
              <a:cs typeface="Courier New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57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STL-style iterators are compatible with the STL algorithms</a:t>
            </a:r>
          </a:p>
          <a:p>
            <a:pPr lvl="1"/>
            <a:r>
              <a:rPr lang="en-US" dirty="0"/>
              <a:t>Defined in the STL </a:t>
            </a:r>
            <a:r>
              <a:rPr lang="en-US" dirty="0">
                <a:latin typeface="Courier New"/>
                <a:cs typeface="Courier New"/>
              </a:rPr>
              <a:t>&lt;algorithm&gt; </a:t>
            </a:r>
            <a:r>
              <a:rPr lang="en-US" dirty="0"/>
              <a:t>header </a:t>
            </a:r>
          </a:p>
          <a:p>
            <a:endParaRPr lang="en-US" dirty="0" smtClean="0"/>
          </a:p>
          <a:p>
            <a:r>
              <a:rPr lang="en-US" dirty="0" smtClean="0"/>
              <a:t>Qt </a:t>
            </a:r>
            <a:r>
              <a:rPr lang="en-US" dirty="0"/>
              <a:t>has own algorithms</a:t>
            </a:r>
          </a:p>
          <a:p>
            <a:pPr lvl="1"/>
            <a:r>
              <a:rPr lang="en-US" dirty="0"/>
              <a:t>Defined in 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QtAlgorithms</a:t>
            </a:r>
            <a:r>
              <a:rPr lang="en-US" dirty="0">
                <a:latin typeface="Courier New"/>
                <a:cs typeface="Courier New"/>
              </a:rPr>
              <a:t>&gt;</a:t>
            </a:r>
            <a:r>
              <a:rPr lang="en-US" dirty="0"/>
              <a:t> header</a:t>
            </a:r>
          </a:p>
          <a:p>
            <a:pPr lvl="1"/>
            <a:r>
              <a:rPr lang="en-US" dirty="0"/>
              <a:t>Mostly deprecated!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For parallel (i.e. multi-threaded) algorithms use </a:t>
            </a:r>
            <a:r>
              <a:rPr lang="en-US" dirty="0" err="1">
                <a:latin typeface="Courier New"/>
                <a:cs typeface="Courier New"/>
              </a:rPr>
              <a:t>QtConcurrent</a:t>
            </a:r>
            <a:r>
              <a:rPr lang="en-US" dirty="0"/>
              <a:t> name </a:t>
            </a:r>
            <a:r>
              <a:rPr lang="en-US" dirty="0" smtClean="0"/>
              <a:t>space</a:t>
            </a:r>
          </a:p>
          <a:p>
            <a:endParaRPr lang="en-US" dirty="0" smtClean="0"/>
          </a:p>
          <a:p>
            <a:r>
              <a:rPr lang="en-US" i="1" dirty="0" smtClean="0"/>
              <a:t>If </a:t>
            </a:r>
            <a:r>
              <a:rPr lang="en-US" i="1" dirty="0"/>
              <a:t>STL is available on all your supported platforms you can choose to use the STL algorithms</a:t>
            </a:r>
          </a:p>
          <a:p>
            <a:pPr lvl="1"/>
            <a:r>
              <a:rPr lang="en-US" dirty="0"/>
              <a:t>The collection is much larger than the one in </a:t>
            </a:r>
            <a:r>
              <a:rPr lang="en-US" dirty="0" smtClean="0"/>
              <a:t>Qt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51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Sort items in a range: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::sort</a:t>
            </a:r>
          </a:p>
          <a:p>
            <a:r>
              <a:rPr lang="en-US" dirty="0"/>
              <a:t>Stable sort: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stable_sort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Search for a value: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::find</a:t>
            </a:r>
          </a:p>
          <a:p>
            <a:r>
              <a:rPr lang="en-US" dirty="0"/>
              <a:t>Check if two ranges are the same: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::equal</a:t>
            </a:r>
          </a:p>
          <a:p>
            <a:r>
              <a:rPr lang="en-US" dirty="0"/>
              <a:t>Copy items from one range to another: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::copy</a:t>
            </a:r>
          </a:p>
          <a:p>
            <a:r>
              <a:rPr lang="en-US" dirty="0"/>
              <a:t>Copy backwards: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copy_backward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Count the number of items matching the search criteria: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7747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486171"/>
            <a:ext cx="8198178" cy="1891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list({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7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8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countOf2(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std</a:t>
            </a:r>
            <a:r>
              <a:rPr lang="en-US" sz="1200" dirty="0">
                <a:latin typeface="Courier New"/>
                <a:cs typeface="Courier New"/>
              </a:rPr>
              <a:t>::count(</a:t>
            </a:r>
            <a:r>
              <a:rPr lang="en-US" sz="1200" dirty="0" err="1">
                <a:latin typeface="Courier New"/>
                <a:cs typeface="Courier New"/>
              </a:rPr>
              <a:t>list.begin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list.end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latin typeface="Courier New"/>
                <a:cs typeface="Courier New"/>
              </a:rPr>
              <a:t>));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stringList</a:t>
            </a:r>
            <a:r>
              <a:rPr lang="en-US" sz="1200" dirty="0">
                <a:latin typeface="Courier New"/>
                <a:cs typeface="Courier New"/>
              </a:rPr>
              <a:t>({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"one"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"three"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QVector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vector(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std</a:t>
            </a:r>
            <a:r>
              <a:rPr lang="en-US" sz="1200" dirty="0">
                <a:latin typeface="Courier New"/>
                <a:cs typeface="Courier New"/>
              </a:rPr>
              <a:t>::copy(</a:t>
            </a:r>
            <a:r>
              <a:rPr lang="en-US" sz="1200" dirty="0" err="1">
                <a:latin typeface="Courier New"/>
                <a:cs typeface="Courier New"/>
              </a:rPr>
              <a:t>stringList.begin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stringList.end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vector.begin</a:t>
            </a:r>
            <a:r>
              <a:rPr lang="en-US" sz="1200" dirty="0">
                <a:latin typeface="Courier New"/>
                <a:cs typeface="Courier New"/>
              </a:rPr>
              <a:t>());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vector: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[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"one",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"two",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"three"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std</a:t>
            </a:r>
            <a:r>
              <a:rPr lang="en-US" sz="1200" dirty="0">
                <a:latin typeface="Courier New"/>
                <a:cs typeface="Courier New"/>
              </a:rPr>
              <a:t>::sort(</a:t>
            </a:r>
            <a:r>
              <a:rPr lang="en-US" sz="1200" dirty="0" err="1">
                <a:latin typeface="Courier New"/>
                <a:cs typeface="Courier New"/>
              </a:rPr>
              <a:t>vector.begin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vector.end</a:t>
            </a:r>
            <a:r>
              <a:rPr lang="en-US" sz="1200" dirty="0"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qLess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&gt;());</a:t>
            </a:r>
            <a:endParaRPr lang="en-US" sz="12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90636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auto"/>
            <a:r>
              <a:rPr lang="en-US" dirty="0" smtClean="0"/>
              <a:t>How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stores data?</a:t>
            </a:r>
          </a:p>
          <a:p>
            <a:pPr fontAlgn="auto"/>
            <a:r>
              <a:rPr lang="en-US" dirty="0" smtClean="0"/>
              <a:t>Dows Qt support 4-byte Unicode?</a:t>
            </a:r>
            <a:endParaRPr lang="en-US" dirty="0"/>
          </a:p>
          <a:p>
            <a:r>
              <a:rPr lang="en-US" dirty="0" smtClean="0"/>
              <a:t>What is the complexity of copying a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with n characters?</a:t>
            </a:r>
          </a:p>
          <a:p>
            <a:r>
              <a:rPr lang="en-US" dirty="0" smtClean="0"/>
              <a:t>What options are there to use string literals?</a:t>
            </a:r>
          </a:p>
          <a:p>
            <a:r>
              <a:rPr lang="en-US" dirty="0" smtClean="0"/>
              <a:t>What is the difference between </a:t>
            </a:r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the differences between </a:t>
            </a:r>
            <a:r>
              <a:rPr lang="en-US" dirty="0" err="1" smtClean="0">
                <a:latin typeface="Courier New"/>
                <a:cs typeface="Courier New"/>
              </a:rPr>
              <a:t>QTextStream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QDataStream</a:t>
            </a:r>
            <a:r>
              <a:rPr lang="en-US" dirty="0" smtClean="0"/>
              <a:t>? Which one should be preferred in general? Why?</a:t>
            </a:r>
          </a:p>
          <a:p>
            <a:r>
              <a:rPr lang="en-US" dirty="0" smtClean="0"/>
              <a:t>What item containers are there in Qt?</a:t>
            </a:r>
          </a:p>
          <a:p>
            <a:r>
              <a:rPr lang="en-US" dirty="0" smtClean="0"/>
              <a:t>Which item containers should be preferred? Why?</a:t>
            </a:r>
          </a:p>
          <a:p>
            <a:r>
              <a:rPr lang="en-US" dirty="0" smtClean="0"/>
              <a:t>What should be considered, when inserting items into the container?</a:t>
            </a:r>
          </a:p>
          <a:p>
            <a:r>
              <a:rPr lang="en-US" dirty="0" smtClean="0"/>
              <a:t>Performance wise, should you prefer Java-style or STL-style iterators?</a:t>
            </a:r>
          </a:p>
          <a:p>
            <a:r>
              <a:rPr lang="en-US" dirty="0" smtClean="0"/>
              <a:t>Are there any limitations using STL-style iterators with Qt containers? Why or why not?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969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 Options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http:</a:t>
            </a:r>
            <a:r>
              <a:rPr lang="fi-FI" sz="1400" dirty="0" err="1">
                <a:latin typeface="Open Sans Light"/>
                <a:cs typeface="Open Sans Light"/>
              </a:rPr>
              <a:t>//www.qt.io/licensing</a:t>
            </a:r>
            <a:r>
              <a:rPr lang="fi-FI" sz="1400" dirty="0">
                <a:latin typeface="Open Sans Light"/>
                <a:cs typeface="Open Sans Light"/>
              </a:rPr>
              <a:t>/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70474" y="2766286"/>
            <a:ext cx="6264696" cy="64962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rgbClr val="60952F"/>
                </a:solidFill>
                <a:latin typeface="Open Sans Light"/>
                <a:cs typeface="Open Sans Light"/>
              </a:rPr>
              <a:t>Add-on modules available under commercial </a:t>
            </a:r>
          </a:p>
          <a:p>
            <a:pPr algn="l"/>
            <a:r>
              <a:rPr lang="en-US" sz="1600" dirty="0" smtClean="0">
                <a:solidFill>
                  <a:srgbClr val="60952F"/>
                </a:solidFill>
                <a:latin typeface="Open Sans Light"/>
                <a:cs typeface="Open Sans Light"/>
              </a:rPr>
              <a:t>license prior Qt 5.7</a:t>
            </a:r>
            <a:endParaRPr lang="en-US" sz="1600" dirty="0">
              <a:solidFill>
                <a:srgbClr val="60952F"/>
              </a:solidFill>
              <a:latin typeface="Open Sans Light"/>
              <a:cs typeface="Open Sans Light"/>
            </a:endParaRPr>
          </a:p>
          <a:p>
            <a:pPr algn="l"/>
            <a:endParaRPr lang="en-US" dirty="0" smtClean="0">
              <a:solidFill>
                <a:srgbClr val="60952F"/>
              </a:solidFill>
              <a:cs typeface="Open Sans Light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70474" y="1975554"/>
            <a:ext cx="6264696" cy="64962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rgbClr val="60952F"/>
                </a:solidFill>
                <a:latin typeface="Open Sans Light"/>
                <a:cs typeface="Open Sans Light"/>
              </a:rPr>
              <a:t>Tools and Applications</a:t>
            </a:r>
            <a:endParaRPr lang="en-US" sz="1600" dirty="0">
              <a:solidFill>
                <a:srgbClr val="60952F"/>
              </a:solidFill>
              <a:latin typeface="Open Sans Light"/>
              <a:cs typeface="Open Sans Light"/>
            </a:endParaRPr>
          </a:p>
          <a:p>
            <a:pPr algn="l"/>
            <a:endParaRPr lang="en-US" sz="1600" dirty="0" smtClean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60954" y="4354749"/>
            <a:ext cx="4464496" cy="64340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rgbClr val="60952F"/>
                </a:solidFill>
                <a:latin typeface="Open Sans Light"/>
                <a:cs typeface="Open Sans Light"/>
              </a:rPr>
              <a:t>Essentials modules</a:t>
            </a:r>
          </a:p>
          <a:p>
            <a:pPr algn="l"/>
            <a:endParaRPr lang="en-US" sz="16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70474" y="3557018"/>
            <a:ext cx="4464496" cy="64962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rgbClr val="60952F"/>
                </a:solidFill>
                <a:latin typeface="Open Sans Light"/>
                <a:cs typeface="Open Sans Light"/>
              </a:rPr>
              <a:t>Add-on Modules</a:t>
            </a:r>
            <a:endParaRPr lang="en-US" sz="1600" dirty="0">
              <a:solidFill>
                <a:srgbClr val="60952F"/>
              </a:solidFill>
              <a:latin typeface="Open Sans Light"/>
              <a:cs typeface="Open Sans Light"/>
            </a:endParaRPr>
          </a:p>
          <a:p>
            <a:pPr algn="l"/>
            <a:endParaRPr lang="en-US" sz="1600" dirty="0" smtClean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450794" y="3557018"/>
            <a:ext cx="1584176" cy="1441137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LGPL v3</a:t>
            </a:r>
            <a:endParaRPr lang="en-US" sz="1600" dirty="0">
              <a:solidFill>
                <a:srgbClr val="000000"/>
              </a:solidFill>
              <a:latin typeface="Open Sans Light"/>
              <a:cs typeface="Open Sans Light"/>
            </a:endParaRPr>
          </a:p>
          <a:p>
            <a:pPr algn="l"/>
            <a:endParaRPr lang="en-US" sz="1600" dirty="0" smtClean="0">
              <a:latin typeface="Open Sans Light"/>
              <a:cs typeface="Open Sans Light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250994" y="1975554"/>
            <a:ext cx="1584176" cy="3022601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GPL v3</a:t>
            </a:r>
            <a:endParaRPr lang="en-US" sz="1600" dirty="0">
              <a:solidFill>
                <a:srgbClr val="000000"/>
              </a:solidFill>
              <a:latin typeface="Open Sans Light"/>
              <a:cs typeface="Open Sans Light"/>
            </a:endParaRPr>
          </a:p>
          <a:p>
            <a:pPr algn="l"/>
            <a:endParaRPr lang="en-US" sz="1600" dirty="0" smtClean="0">
              <a:latin typeface="Open Sans Light"/>
              <a:cs typeface="Open Sans Light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70474" y="1184822"/>
            <a:ext cx="8055377" cy="649622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Open Sans Light"/>
                <a:cs typeface="Open Sans Light"/>
              </a:rPr>
              <a:t>Support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Open Sans Light"/>
              <a:cs typeface="Open Sans Light"/>
            </a:endParaRPr>
          </a:p>
          <a:p>
            <a:pPr algn="l"/>
            <a:endParaRPr lang="en-US" sz="1600" dirty="0" smtClean="0">
              <a:latin typeface="Open Sans Light"/>
              <a:cs typeface="Open Sans Light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7063276" y="1178496"/>
            <a:ext cx="1562575" cy="3819659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Commercial</a:t>
            </a:r>
            <a:endParaRPr lang="en-US" sz="1600" dirty="0">
              <a:solidFill>
                <a:srgbClr val="000000"/>
              </a:solidFill>
              <a:latin typeface="Open Sans Light"/>
              <a:cs typeface="Open Sans Light"/>
            </a:endParaRPr>
          </a:p>
          <a:p>
            <a:pPr algn="l"/>
            <a:endParaRPr lang="en-US" sz="1600" dirty="0" smtClean="0">
              <a:latin typeface="Open Sans Light"/>
              <a:cs typeface="Open Sans Light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5250994" y="2766286"/>
            <a:ext cx="3384376" cy="649622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29708" y="2882465"/>
            <a:ext cx="285229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latin typeface="Open Sans Light"/>
                <a:cs typeface="Open Sans Light"/>
              </a:rPr>
              <a:t>Qt Tools and Applications are available under </a:t>
            </a:r>
            <a:r>
              <a:rPr lang="en-US" sz="1200" dirty="0" smtClean="0">
                <a:latin typeface="Open Sans Light"/>
                <a:cs typeface="Open Sans Light"/>
              </a:rPr>
              <a:t>GPL v3 </a:t>
            </a:r>
            <a:r>
              <a:rPr lang="en-US" sz="1200" dirty="0">
                <a:latin typeface="Open Sans Light"/>
                <a:cs typeface="Open Sans Light"/>
              </a:rPr>
              <a:t>and commercial license 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3441275" y="4027807"/>
            <a:ext cx="5184576" cy="798192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 smtClean="0">
              <a:latin typeface="Open Sans Light"/>
              <a:cs typeface="Open Sans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87019" y="4072564"/>
            <a:ext cx="4392488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Open Sans Light"/>
                <a:cs typeface="Open Sans Light"/>
              </a:rPr>
              <a:t>Qt Essentials and Add-ons </a:t>
            </a:r>
            <a:r>
              <a:rPr lang="en-US" sz="1200" dirty="0" smtClean="0">
                <a:latin typeface="Open Sans Light"/>
                <a:cs typeface="Open Sans Light"/>
              </a:rPr>
              <a:t>are available </a:t>
            </a:r>
            <a:r>
              <a:rPr lang="en-US" sz="1200" dirty="0">
                <a:latin typeface="Open Sans Light"/>
                <a:cs typeface="Open Sans Light"/>
              </a:rPr>
              <a:t>under </a:t>
            </a:r>
            <a:r>
              <a:rPr lang="en-US" sz="1200" dirty="0" smtClean="0">
                <a:latin typeface="Open Sans Light"/>
                <a:cs typeface="Open Sans Light"/>
              </a:rPr>
              <a:t>LGPL v3</a:t>
            </a:r>
            <a:r>
              <a:rPr lang="en-US" sz="1200" dirty="0">
                <a:latin typeface="Open Sans Light"/>
                <a:cs typeface="Open Sans Light"/>
              </a:rPr>
              <a:t>, </a:t>
            </a:r>
            <a:r>
              <a:rPr lang="en-US" sz="1200" dirty="0" smtClean="0">
                <a:latin typeface="Open Sans Light"/>
                <a:cs typeface="Open Sans Light"/>
              </a:rPr>
              <a:t>GPL v2</a:t>
            </a:r>
            <a:r>
              <a:rPr lang="en-US" sz="1200" dirty="0">
                <a:latin typeface="Open Sans Light"/>
                <a:cs typeface="Open Sans Light"/>
              </a:rPr>
              <a:t>, and commercial </a:t>
            </a:r>
            <a:r>
              <a:rPr lang="en-US" sz="1200" dirty="0" smtClean="0">
                <a:latin typeface="Open Sans Light"/>
                <a:cs typeface="Open Sans Light"/>
              </a:rPr>
              <a:t>license</a:t>
            </a:r>
          </a:p>
          <a:p>
            <a:endParaRPr lang="en-US" sz="1200" dirty="0">
              <a:latin typeface="Open Sans Light"/>
              <a:cs typeface="Open Sans Light"/>
            </a:endParaRPr>
          </a:p>
          <a:p>
            <a:r>
              <a:rPr lang="en-US" sz="1200" dirty="0" smtClean="0">
                <a:latin typeface="Open Sans Light"/>
                <a:cs typeface="Open Sans Light"/>
              </a:rPr>
              <a:t>Qt </a:t>
            </a:r>
            <a:r>
              <a:rPr lang="en-US" sz="1200" dirty="0" err="1">
                <a:latin typeface="Open Sans Light"/>
                <a:cs typeface="Open Sans Light"/>
              </a:rPr>
              <a:t>WebEngine</a:t>
            </a:r>
            <a:r>
              <a:rPr lang="en-US" sz="1200" dirty="0">
                <a:latin typeface="Open Sans Light"/>
                <a:cs typeface="Open Sans Light"/>
              </a:rPr>
              <a:t> has </a:t>
            </a:r>
            <a:r>
              <a:rPr lang="en-US" sz="1200" dirty="0" smtClean="0">
                <a:latin typeface="Open Sans Light"/>
                <a:cs typeface="Open Sans Light"/>
              </a:rPr>
              <a:t>LGPL v2.1 </a:t>
            </a:r>
            <a:r>
              <a:rPr lang="en-US" sz="1200" dirty="0">
                <a:latin typeface="Open Sans Light"/>
                <a:cs typeface="Open Sans Light"/>
              </a:rPr>
              <a:t>requirement</a:t>
            </a:r>
          </a:p>
        </p:txBody>
      </p:sp>
    </p:spTree>
    <p:extLst>
      <p:ext uri="{BB962C8B-B14F-4D97-AF65-F5344CB8AC3E}">
        <p14:creationId xmlns:p14="http://schemas.microsoft.com/office/powerpoint/2010/main" val="22421206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is a container of 16-bit Unicode </a:t>
            </a:r>
            <a:r>
              <a:rPr lang="en-US" dirty="0" err="1" smtClean="0">
                <a:latin typeface="Courier New"/>
                <a:cs typeface="Courier New"/>
              </a:rPr>
              <a:t>QChars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32-bit Unicode is supported as well </a:t>
            </a:r>
          </a:p>
          <a:p>
            <a:pPr lvl="1"/>
            <a:endParaRPr lang="en-US" dirty="0"/>
          </a:p>
          <a:p>
            <a:r>
              <a:rPr lang="en-US" dirty="0" smtClean="0"/>
              <a:t>There are plenty of ways to optimize string usage</a:t>
            </a:r>
          </a:p>
          <a:p>
            <a:pPr lvl="1"/>
            <a:r>
              <a:rPr lang="en-US" dirty="0" smtClean="0"/>
              <a:t>Avoid creating unnecessary temporary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objects from char pointers</a:t>
            </a:r>
          </a:p>
          <a:p>
            <a:pPr lvl="1"/>
            <a:r>
              <a:rPr lang="en-US" dirty="0" smtClean="0"/>
              <a:t>Avoid copying </a:t>
            </a:r>
            <a:r>
              <a:rPr lang="en-US" dirty="0" err="1" smtClean="0">
                <a:latin typeface="Courier New"/>
                <a:cs typeface="Courier New"/>
              </a:rPr>
              <a:t>QStrings</a:t>
            </a:r>
            <a:r>
              <a:rPr lang="en-US" dirty="0" smtClean="0"/>
              <a:t>, even though it has constant complexity – use references </a:t>
            </a:r>
          </a:p>
          <a:p>
            <a:pPr lvl="1"/>
            <a:r>
              <a:rPr lang="en-US" dirty="0" smtClean="0"/>
              <a:t>Consider using string literals or </a:t>
            </a:r>
            <a:r>
              <a:rPr lang="en-US" dirty="0" smtClean="0">
                <a:latin typeface="Courier New"/>
                <a:cs typeface="Courier New"/>
              </a:rPr>
              <a:t>QLatin1String</a:t>
            </a:r>
          </a:p>
          <a:p>
            <a:pPr lvl="1"/>
            <a:r>
              <a:rPr lang="en-US" dirty="0" smtClean="0"/>
              <a:t>When handling raw or 8-bit data, consider using </a:t>
            </a:r>
            <a:r>
              <a:rPr lang="en-US" dirty="0" err="1" smtClean="0">
                <a:latin typeface="Courier New"/>
                <a:cs typeface="Courier New"/>
              </a:rPr>
              <a:t>QByteArray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 err="1"/>
              <a:t>I</a:t>
            </a:r>
            <a:r>
              <a:rPr lang="en-US" dirty="0" err="1" smtClean="0"/>
              <a:t>em</a:t>
            </a:r>
            <a:r>
              <a:rPr lang="en-US" dirty="0" smtClean="0"/>
              <a:t> containers are implicitly shared </a:t>
            </a:r>
          </a:p>
          <a:p>
            <a:pPr lvl="1"/>
            <a:r>
              <a:rPr lang="en-US" dirty="0" smtClean="0"/>
              <a:t>Avoid copying/changing the container, when iterated with an STL-style iterator</a:t>
            </a:r>
          </a:p>
          <a:p>
            <a:pPr lvl="1"/>
            <a:endParaRPr lang="en-US" dirty="0"/>
          </a:p>
          <a:p>
            <a:r>
              <a:rPr lang="en-US" dirty="0" smtClean="0"/>
              <a:t>As default choice, </a:t>
            </a:r>
            <a:r>
              <a:rPr lang="en-US" dirty="0" err="1" smtClean="0">
                <a:latin typeface="Courier New"/>
                <a:cs typeface="Courier New"/>
              </a:rPr>
              <a:t>QVector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QHash</a:t>
            </a:r>
            <a:r>
              <a:rPr lang="en-US" dirty="0" smtClean="0"/>
              <a:t> should be used </a:t>
            </a:r>
          </a:p>
          <a:p>
            <a:endParaRPr lang="en-US" dirty="0"/>
          </a:p>
          <a:p>
            <a:r>
              <a:rPr lang="en-US" dirty="0" smtClean="0"/>
              <a:t>STL-style iterators may have better performance than Java-style iterators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3149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– Item Containers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Add 10,000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items into </a:t>
            </a:r>
            <a:r>
              <a:rPr lang="en-US" dirty="0" err="1" smtClean="0">
                <a:latin typeface="Courier New"/>
                <a:cs typeface="Courier New"/>
              </a:rPr>
              <a:t>QMap</a:t>
            </a:r>
            <a:r>
              <a:rPr lang="en-US" dirty="0" smtClean="0"/>
              <a:t> using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 smtClean="0"/>
              <a:t> as a key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 smtClean="0"/>
              <a:t> x and y values should both loop 100 times</a:t>
            </a:r>
          </a:p>
          <a:p>
            <a:pPr lvl="1"/>
            <a:r>
              <a:rPr lang="en-US" dirty="0" smtClean="0"/>
              <a:t>Performance wise, is it a good idea to have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 smtClean="0"/>
              <a:t> as a key?</a:t>
            </a:r>
          </a:p>
          <a:p>
            <a:pPr lvl="1"/>
            <a:r>
              <a:rPr lang="en-US" dirty="0" smtClean="0"/>
              <a:t> Comment out </a:t>
            </a:r>
            <a:r>
              <a:rPr lang="en-US" dirty="0" smtClean="0">
                <a:latin typeface="Courier New"/>
                <a:cs typeface="Courier New"/>
              </a:rPr>
              <a:t>operator&lt;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 smtClean="0"/>
              <a:t>. Try to compile the program. What do you observe?</a:t>
            </a:r>
          </a:p>
          <a:p>
            <a:pPr lvl="1"/>
            <a:endParaRPr lang="en-US" dirty="0"/>
          </a:p>
          <a:p>
            <a:r>
              <a:rPr lang="en-US" dirty="0" smtClean="0"/>
              <a:t>Use either Java-style or STL-style iterators to go through all the items in the container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qDebug</a:t>
            </a:r>
            <a:r>
              <a:rPr lang="en-US" dirty="0" smtClean="0">
                <a:latin typeface="Courier New"/>
                <a:cs typeface="Courier New"/>
              </a:rPr>
              <a:t>() &lt;&lt; “Takes a stream, which can be shown in the debug console”</a:t>
            </a:r>
          </a:p>
          <a:p>
            <a:pPr lvl="1"/>
            <a:endParaRPr lang="en-US" dirty="0"/>
          </a:p>
          <a:p>
            <a:r>
              <a:rPr lang="en-US" dirty="0" smtClean="0"/>
              <a:t>Remove every third item in the container</a:t>
            </a:r>
          </a:p>
          <a:p>
            <a:pPr lvl="1"/>
            <a:r>
              <a:rPr lang="en-US" dirty="0" smtClean="0"/>
              <a:t>Print out the result</a:t>
            </a:r>
          </a:p>
          <a:p>
            <a:pPr lvl="1"/>
            <a:endParaRPr lang="en-US" dirty="0"/>
          </a:p>
          <a:p>
            <a:r>
              <a:rPr lang="en-US" dirty="0" smtClean="0"/>
              <a:t>Modify every fifth item in the container</a:t>
            </a:r>
          </a:p>
          <a:p>
            <a:pPr lvl="1"/>
            <a:r>
              <a:rPr lang="en-US" dirty="0" smtClean="0"/>
              <a:t>Print out the result</a:t>
            </a:r>
          </a:p>
          <a:p>
            <a:pPr lvl="1"/>
            <a:endParaRPr lang="en-US" dirty="0"/>
          </a:p>
          <a:p>
            <a:r>
              <a:rPr lang="en-US" dirty="0" smtClean="0"/>
              <a:t>Use either Qt or STL algorithms to calculate the number of modified items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lab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containers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10773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www.qt.io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 Options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Commercial license</a:t>
            </a:r>
          </a:p>
          <a:p>
            <a:pPr lvl="1"/>
            <a:r>
              <a:rPr lang="en-US" dirty="0"/>
              <a:t>No limitations of open source </a:t>
            </a:r>
            <a:r>
              <a:rPr lang="en-US" dirty="0" smtClean="0"/>
              <a:t>licenses</a:t>
            </a:r>
          </a:p>
          <a:p>
            <a:pPr lvl="1"/>
            <a:r>
              <a:rPr lang="en-US" dirty="0" smtClean="0"/>
              <a:t>Silver-level support included  </a:t>
            </a:r>
            <a:endParaRPr lang="en-US" dirty="0"/>
          </a:p>
          <a:p>
            <a:endParaRPr lang="en-US" dirty="0"/>
          </a:p>
          <a:p>
            <a:r>
              <a:rPr lang="en-US" dirty="0"/>
              <a:t>GPL v3 </a:t>
            </a:r>
          </a:p>
          <a:p>
            <a:pPr lvl="1"/>
            <a:r>
              <a:rPr lang="en-US" dirty="0"/>
              <a:t>The original </a:t>
            </a:r>
            <a:r>
              <a:rPr lang="en-US" dirty="0" smtClean="0"/>
              <a:t>license, used in Qt </a:t>
            </a:r>
            <a:endParaRPr lang="en-US" dirty="0"/>
          </a:p>
          <a:p>
            <a:pPr lvl="1"/>
            <a:r>
              <a:rPr lang="en-US" dirty="0"/>
              <a:t>All proprietary code, IPR etc., will also have to be GPL licensed </a:t>
            </a:r>
          </a:p>
          <a:p>
            <a:pPr lvl="1">
              <a:buFont typeface="Symbol" charset="0"/>
              <a:buChar char=""/>
            </a:pPr>
            <a:r>
              <a:rPr lang="en-US" dirty="0"/>
              <a:t>No commercial possibilities without opening own source code </a:t>
            </a:r>
          </a:p>
          <a:p>
            <a:pPr marL="357187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LGPL v3 </a:t>
            </a:r>
          </a:p>
          <a:p>
            <a:pPr lvl="1"/>
            <a:r>
              <a:rPr lang="en-US" dirty="0"/>
              <a:t>Unlike LGPL v2, forbids creation of closed devices </a:t>
            </a:r>
          </a:p>
          <a:p>
            <a:pPr lvl="1"/>
            <a:r>
              <a:rPr lang="en-US" dirty="0"/>
              <a:t>Adds additional requirements making it less attractive in commercial usage </a:t>
            </a:r>
          </a:p>
          <a:p>
            <a:pPr lvl="2"/>
            <a:r>
              <a:rPr lang="en-US" dirty="0"/>
              <a:t>Mainly DRM restrictions, patent retaliation limitations, and </a:t>
            </a:r>
            <a:r>
              <a:rPr lang="en-US" dirty="0" err="1"/>
              <a:t>Tivoization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LGPL v2.1</a:t>
            </a:r>
          </a:p>
          <a:p>
            <a:pPr lvl="1"/>
            <a:r>
              <a:rPr lang="en-US" dirty="0"/>
              <a:t>Used prior Qt 5.7 </a:t>
            </a:r>
          </a:p>
          <a:p>
            <a:pPr lvl="1"/>
            <a:r>
              <a:rPr lang="en-US" dirty="0"/>
              <a:t>Allows dynamic linking to Qt libraries with any LGPL v2.1 compatible license  </a:t>
            </a:r>
          </a:p>
          <a:p>
            <a:pPr lvl="1"/>
            <a:r>
              <a:rPr lang="en-US" dirty="0"/>
              <a:t>Still possible to use with Qt 5.6 LTS (Long Term Support) version 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27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“Hello World” in </a:t>
            </a:r>
            <a:r>
              <a:rPr lang="en-US" dirty="0" smtClean="0"/>
              <a:t>Qt – Widget-Based 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3096899"/>
            <a:ext cx="8726471" cy="1218823"/>
          </a:xfrm>
        </p:spPr>
        <p:txBody>
          <a:bodyPr/>
          <a:lstStyle/>
          <a:p>
            <a:r>
              <a:rPr lang="en-US" dirty="0"/>
              <a:t>Program consists of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main.cpp</a:t>
            </a:r>
            <a:r>
              <a:rPr lang="en-US" dirty="0"/>
              <a:t> – application code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helloworld.pro</a:t>
            </a:r>
            <a:r>
              <a:rPr lang="en-US" dirty="0"/>
              <a:t> – project file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helloworld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-widgets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11366" y="1168400"/>
            <a:ext cx="8209301" cy="1825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QtWidgets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main(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argc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argv</a:t>
            </a:r>
            <a:r>
              <a:rPr lang="en-US" sz="1200" dirty="0">
                <a:latin typeface="Courier New"/>
                <a:cs typeface="Courier New"/>
              </a:rPr>
              <a:t>[])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app(</a:t>
            </a:r>
            <a:r>
              <a:rPr lang="en-US" sz="1200" dirty="0" err="1">
                <a:latin typeface="Courier New"/>
                <a:cs typeface="Courier New"/>
              </a:rPr>
              <a:t>argc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argv</a:t>
            </a:r>
            <a:r>
              <a:rPr lang="en-US" sz="1200" dirty="0"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Loads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QPA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plugin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button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world"</a:t>
            </a:r>
            <a:r>
              <a:rPr lang="en-US" sz="1200" dirty="0"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Creates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widget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button.show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app.exec</a:t>
            </a:r>
            <a:r>
              <a:rPr lang="en-US" sz="1200" dirty="0"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Starts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loop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039" y="1285762"/>
            <a:ext cx="2010833" cy="5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48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“Hello World” in </a:t>
            </a:r>
            <a:r>
              <a:rPr lang="en-US" dirty="0" smtClean="0"/>
              <a:t>Qt – Qt Quick -Based 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3478146"/>
            <a:ext cx="8726471" cy="1303490"/>
          </a:xfrm>
        </p:spPr>
        <p:txBody>
          <a:bodyPr/>
          <a:lstStyle/>
          <a:p>
            <a:r>
              <a:rPr lang="en-US" dirty="0"/>
              <a:t>Program consists of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main.cpp</a:t>
            </a:r>
            <a:r>
              <a:rPr lang="en-US" dirty="0"/>
              <a:t> – </a:t>
            </a:r>
            <a:r>
              <a:rPr lang="en-US" dirty="0" smtClean="0"/>
              <a:t>creation and startup of the QML engine </a:t>
            </a:r>
            <a:endParaRPr lang="en-US" dirty="0"/>
          </a:p>
          <a:p>
            <a:pPr lvl="1"/>
            <a:r>
              <a:rPr lang="en-US" dirty="0" err="1">
                <a:latin typeface="Courier New"/>
                <a:cs typeface="Courier New"/>
              </a:rPr>
              <a:t>helloworld.pro</a:t>
            </a:r>
            <a:r>
              <a:rPr lang="en-US" dirty="0"/>
              <a:t> – project file </a:t>
            </a:r>
            <a:endParaRPr lang="en-US" dirty="0" smtClean="0"/>
          </a:p>
          <a:p>
            <a:pPr lvl="1"/>
            <a:r>
              <a:rPr lang="en-US" dirty="0" err="1">
                <a:latin typeface="Courier New"/>
                <a:cs typeface="Courier New"/>
              </a:rPr>
              <a:t>q</a:t>
            </a:r>
            <a:r>
              <a:rPr lang="en-US" dirty="0" err="1" smtClean="0">
                <a:latin typeface="Courier New"/>
                <a:cs typeface="Courier New"/>
              </a:rPr>
              <a:t>ml.qrc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resource files, consisting </a:t>
            </a:r>
            <a:r>
              <a:rPr lang="en-US" dirty="0" err="1" smtClean="0"/>
              <a:t>main.qml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main.qml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application code 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helloworld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qtquick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11366" y="1168400"/>
            <a:ext cx="8209301" cy="22333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QGuiApplication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QQmlApplicationEngine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main(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argc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argv</a:t>
            </a:r>
            <a:r>
              <a:rPr lang="en-US" sz="1200" dirty="0">
                <a:latin typeface="Courier New"/>
                <a:cs typeface="Courier New"/>
              </a:rPr>
              <a:t>[])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QGuiApplication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app(</a:t>
            </a:r>
            <a:r>
              <a:rPr lang="en-US" sz="1200" dirty="0" err="1">
                <a:latin typeface="Courier New"/>
                <a:cs typeface="Courier New"/>
              </a:rPr>
              <a:t>argc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argv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QQmlApplicationEngine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engine;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engine.load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QUrl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qrc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:/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main.qml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)));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Window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created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QML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app.exec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1255377"/>
            <a:ext cx="2046112" cy="84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9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File - </a:t>
            </a:r>
            <a:r>
              <a:rPr lang="en-US" dirty="0" err="1"/>
              <a:t>helloworld.pro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helloworld.pro</a:t>
            </a:r>
            <a:r>
              <a:rPr lang="en-US" dirty="0"/>
              <a:t> file</a:t>
            </a:r>
            <a:br>
              <a:rPr lang="en-US" dirty="0"/>
            </a:br>
            <a:r>
              <a:rPr lang="en-US" dirty="0"/>
              <a:t>• lists source and header files</a:t>
            </a:r>
            <a:br>
              <a:rPr lang="en-US" dirty="0"/>
            </a:br>
            <a:r>
              <a:rPr lang="en-US" dirty="0"/>
              <a:t>• provides project configuration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Assignment to variables</a:t>
            </a:r>
          </a:p>
          <a:p>
            <a:pPr lvl="1"/>
            <a:r>
              <a:rPr lang="en-US" dirty="0"/>
              <a:t>Possible operators =, +=, -</a:t>
            </a:r>
            <a:r>
              <a:rPr lang="en-US" dirty="0" smtClean="0"/>
              <a:t>=, *= 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10050" y="2266499"/>
            <a:ext cx="7992245" cy="1101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File: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helloworld.pro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greaterThan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QT_MAJOR_VERSION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4):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widgets</a:t>
            </a:r>
            <a:endParaRPr lang="en-US" sz="1200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TEMPLATE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app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SOURCES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main.cpp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Documentation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qmake</a:t>
            </a:r>
            <a:r>
              <a:rPr lang="fi-FI" sz="1400" dirty="0" smtClean="0">
                <a:latin typeface="Open Sans Light"/>
                <a:cs typeface="Open Sans Light"/>
              </a:rPr>
              <a:t> </a:t>
            </a:r>
            <a:r>
              <a:rPr lang="fi-FI" sz="1400" dirty="0" err="1" smtClean="0">
                <a:latin typeface="Open Sans Light"/>
                <a:cs typeface="Open Sans Light"/>
              </a:rPr>
              <a:t>Manual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072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594615"/>
              </p:ext>
            </p:extLst>
          </p:nvPr>
        </p:nvGraphicFramePr>
        <p:xfrm>
          <a:off x="643466" y="1184822"/>
          <a:ext cx="8043333" cy="399274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86001"/>
                <a:gridCol w="5757332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b="0" dirty="0" smtClean="0">
                          <a:latin typeface="Open Sans Light"/>
                          <a:cs typeface="Open Sans Light"/>
                        </a:rPr>
                        <a:t>Fundamentals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What Is Qt?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Qt</a:t>
                      </a:r>
                      <a:r>
                        <a:rPr lang="en-US" sz="1400" b="0" baseline="0" dirty="0" smtClean="0">
                          <a:latin typeface="Open Sans Light"/>
                          <a:cs typeface="Open Sans Light"/>
                        </a:rPr>
                        <a:t> </a:t>
                      </a:r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Modules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Licensing Options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Creating, Building, and Debugging Applications with </a:t>
                      </a:r>
                      <a:r>
                        <a:rPr lang="en-US" sz="1400" b="0" dirty="0" err="1" smtClean="0">
                          <a:latin typeface="Open Sans Light"/>
                          <a:cs typeface="Open Sans Light"/>
                        </a:rPr>
                        <a:t>QtCreator</a:t>
                      </a:r>
                      <a:endParaRPr lang="en-US" sz="1400" b="0" dirty="0" smtClean="0">
                        <a:latin typeface="Open Sans Light"/>
                        <a:cs typeface="Open Sans Light"/>
                      </a:endParaRP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Practical Tips for Developers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latin typeface="Open Sans Light"/>
                          <a:cs typeface="Open Sans Light"/>
                        </a:rPr>
                        <a:t>Qt Object Model 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/>
                    <a:p>
                      <a:r>
                        <a:rPr lang="en-US" sz="1400" b="0" dirty="0" err="1" smtClean="0">
                          <a:latin typeface="Open Sans Light"/>
                          <a:cs typeface="Open Sans Light"/>
                        </a:rPr>
                        <a:t>Qt's</a:t>
                      </a:r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 Object Model 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Object Communication</a:t>
                      </a: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Signals and Slots</a:t>
                      </a:r>
                      <a:r>
                        <a:rPr lang="en-US" sz="1400" b="0" baseline="0" dirty="0" smtClean="0">
                          <a:latin typeface="Open Sans Light"/>
                          <a:cs typeface="Open Sans Light"/>
                        </a:rPr>
                        <a:t> </a:t>
                      </a:r>
                      <a:endParaRPr lang="en-US" sz="1400" b="0" dirty="0" smtClean="0">
                        <a:latin typeface="Open Sans Light"/>
                        <a:cs typeface="Open Sans Light"/>
                      </a:endParaRPr>
                    </a:p>
                    <a:p>
                      <a:r>
                        <a:rPr lang="en-US" sz="1400" b="0" dirty="0" smtClean="0">
                          <a:latin typeface="Open Sans Light"/>
                          <a:cs typeface="Open Sans Light"/>
                        </a:rPr>
                        <a:t>Event Handling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latin typeface="Open Sans Light"/>
                          <a:cs typeface="Open Sans Light"/>
                        </a:rPr>
                        <a:t>Meta-Object </a:t>
                      </a:r>
                      <a:r>
                        <a:rPr lang="en-US" sz="1800" b="0" dirty="0" smtClean="0">
                          <a:latin typeface="Open Sans Light"/>
                          <a:cs typeface="Open Sans Light"/>
                        </a:rPr>
                        <a:t>and </a:t>
                      </a:r>
                      <a:r>
                        <a:rPr lang="en-US" sz="1800" b="0" dirty="0" smtClean="0">
                          <a:latin typeface="Open Sans Light"/>
                          <a:cs typeface="Open Sans Light"/>
                        </a:rPr>
                        <a:t>Meta-Type </a:t>
                      </a:r>
                      <a:r>
                        <a:rPr lang="en-US" sz="1800" b="0" dirty="0" smtClean="0">
                          <a:latin typeface="Open Sans Light"/>
                          <a:cs typeface="Open Sans Light"/>
                        </a:rPr>
                        <a:t>Systems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Meta-Object System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Property System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Enumerations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Variants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Meta-Type System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latin typeface="Open Sans Light"/>
                          <a:cs typeface="Open Sans Light"/>
                        </a:rPr>
                        <a:t>Core Types </a:t>
                      </a:r>
                    </a:p>
                  </a:txBody>
                  <a:tcPr marL="91428" marR="91428" marT="45703" marB="45703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String Handling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Item Containers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Handling Files  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729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qmake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/>
              <a:t> tool</a:t>
            </a:r>
          </a:p>
          <a:p>
            <a:pPr lvl="1"/>
            <a:r>
              <a:rPr lang="en-US" dirty="0"/>
              <a:t>Creates cross-platform make-files </a:t>
            </a:r>
          </a:p>
          <a:p>
            <a:r>
              <a:rPr lang="en-US" dirty="0"/>
              <a:t>Build project using </a:t>
            </a:r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Tip: </a:t>
            </a:r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>
                <a:latin typeface="Courier New"/>
                <a:cs typeface="Courier New"/>
              </a:rPr>
              <a:t> –project</a:t>
            </a:r>
          </a:p>
          <a:p>
            <a:pPr lvl="1"/>
            <a:r>
              <a:rPr lang="en-US" dirty="0"/>
              <a:t>Creates default project file based on directory content </a:t>
            </a:r>
          </a:p>
          <a:p>
            <a:pPr lvl="1"/>
            <a:endParaRPr lang="en-US" dirty="0"/>
          </a:p>
          <a:p>
            <a:pPr marL="457200" lvl="1" indent="0" algn="ctr">
              <a:buNone/>
            </a:pPr>
            <a:r>
              <a:rPr lang="en-US" sz="1800" i="1" dirty="0"/>
              <a:t>Qt Creator </a:t>
            </a:r>
            <a:r>
              <a:rPr lang="en-US" sz="1800" i="1" dirty="0" smtClean="0"/>
              <a:t>IDE does </a:t>
            </a:r>
            <a:r>
              <a:rPr lang="en-US" sz="1800" i="1" dirty="0"/>
              <a:t>it all for you</a:t>
            </a:r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10049" y="2336802"/>
            <a:ext cx="8009018" cy="1110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buNone/>
            </a:pPr>
            <a:r>
              <a:rPr lang="en-US" sz="1200" dirty="0">
                <a:latin typeface="Courier New"/>
                <a:cs typeface="Courier New"/>
              </a:rPr>
              <a:t>cd </a:t>
            </a:r>
            <a:r>
              <a:rPr lang="en-US" sz="1200" dirty="0" err="1">
                <a:latin typeface="Courier New"/>
                <a:cs typeface="Courier New"/>
              </a:rPr>
              <a:t>helloworld</a:t>
            </a:r>
            <a:r>
              <a:rPr lang="en-US" sz="1200" dirty="0">
                <a:latin typeface="Courier New"/>
                <a:cs typeface="Courier New"/>
              </a:rPr>
              <a:t/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err="1">
                <a:latin typeface="Courier New"/>
                <a:cs typeface="Courier New"/>
              </a:rPr>
              <a:t>qmake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helloworld.pro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	# </a:t>
            </a:r>
            <a:r>
              <a:rPr lang="en-US" sz="1200" dirty="0">
                <a:latin typeface="Courier New"/>
                <a:cs typeface="Courier New"/>
              </a:rPr>
              <a:t>creates </a:t>
            </a:r>
            <a:r>
              <a:rPr lang="en-US" sz="1200" dirty="0" smtClean="0">
                <a:latin typeface="Courier New"/>
                <a:cs typeface="Courier New"/>
              </a:rPr>
              <a:t>target-dependent </a:t>
            </a:r>
            <a:r>
              <a:rPr lang="en-US" sz="1200" dirty="0" err="1" smtClean="0">
                <a:latin typeface="Courier New"/>
                <a:cs typeface="Courier New"/>
              </a:rPr>
              <a:t>Makefile</a:t>
            </a:r>
            <a:r>
              <a:rPr lang="en-US" sz="1200" dirty="0">
                <a:latin typeface="Courier New"/>
                <a:cs typeface="Courier New"/>
              </a:rPr>
              <a:t/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smtClean="0">
                <a:latin typeface="Courier New"/>
                <a:cs typeface="Courier New"/>
              </a:rPr>
              <a:t>make 				# </a:t>
            </a:r>
            <a:r>
              <a:rPr lang="en-US" sz="1200" dirty="0">
                <a:latin typeface="Courier New"/>
                <a:cs typeface="Courier New"/>
              </a:rPr>
              <a:t>compiles and links application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</a:p>
          <a:p>
            <a:pPr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.</a:t>
            </a:r>
            <a:r>
              <a:rPr lang="en-US" sz="1200" dirty="0"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helloworld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			# </a:t>
            </a:r>
            <a:r>
              <a:rPr lang="en-US" sz="1200" dirty="0">
                <a:latin typeface="Courier New"/>
                <a:cs typeface="Courier New"/>
              </a:rPr>
              <a:t>executes application </a:t>
            </a:r>
          </a:p>
        </p:txBody>
      </p:sp>
    </p:spTree>
    <p:extLst>
      <p:ext uri="{BB962C8B-B14F-4D97-AF65-F5344CB8AC3E}">
        <p14:creationId xmlns:p14="http://schemas.microsoft.com/office/powerpoint/2010/main" val="648823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qmake</a:t>
            </a:r>
            <a:r>
              <a:rPr lang="en-US" dirty="0"/>
              <a:t> 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TEMPLATE</a:t>
            </a:r>
            <a:r>
              <a:rPr lang="en-US" sz="1500" dirty="0"/>
              <a:t> - Defines the </a:t>
            </a:r>
            <a:r>
              <a:rPr lang="en-US" sz="1500" dirty="0" smtClean="0"/>
              <a:t>project type </a:t>
            </a:r>
            <a:endParaRPr lang="en-US" sz="1500" dirty="0"/>
          </a:p>
          <a:p>
            <a:pPr lvl="2"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app,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vcapp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lib,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vclib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>
              <a:lnSpc>
                <a:spcPct val="80000"/>
              </a:lnSpc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subdirs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TARGET 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Executable name </a:t>
            </a:r>
            <a:r>
              <a:rPr lang="en-US" dirty="0"/>
              <a:t>(by default equals to the </a:t>
            </a:r>
            <a:r>
              <a:rPr lang="en-US" b="1" dirty="0"/>
              <a:t>.pro </a:t>
            </a:r>
            <a:r>
              <a:rPr lang="en-US" dirty="0"/>
              <a:t>file name)</a:t>
            </a: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QT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Modules, used in the project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Defined in </a:t>
            </a:r>
            <a:r>
              <a:rPr lang="en-US" dirty="0" err="1" smtClean="0"/>
              <a:t>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mkspecs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/modules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QT +=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network charts</a:t>
            </a: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CONFIG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Specifies a project configuration or compiler </a:t>
            </a:r>
            <a:r>
              <a:rPr lang="en-US" dirty="0" smtClean="0"/>
              <a:t>option 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May refer to a project feature </a:t>
            </a:r>
            <a:r>
              <a:rPr lang="en-US" dirty="0" smtClean="0"/>
              <a:t>file (.</a:t>
            </a:r>
            <a:r>
              <a:rPr lang="en-US" dirty="0" err="1" smtClean="0"/>
              <a:t>prf</a:t>
            </a:r>
            <a:r>
              <a:rPr lang="en-US" dirty="0" smtClean="0"/>
              <a:t>)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mkspecs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/features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E.g. a custom library with headers 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INCLUDEPATH</a:t>
            </a:r>
            <a:r>
              <a:rPr lang="en-US" sz="1500" dirty="0"/>
              <a:t>  and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DEPENDPATH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Sets the include search path 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dirty="0"/>
              <a:t>I option)</a:t>
            </a: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RESOURCES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Specifies resource collection (</a:t>
            </a:r>
            <a:r>
              <a:rPr lang="en-US" b="1" dirty="0"/>
              <a:t>.</a:t>
            </a:r>
            <a:r>
              <a:rPr lang="en-US" b="1" dirty="0" err="1"/>
              <a:t>qrc</a:t>
            </a:r>
            <a:r>
              <a:rPr lang="en-US" dirty="0"/>
              <a:t>) files to include in build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LIBS</a:t>
            </a:r>
          </a:p>
          <a:p>
            <a:pPr marL="742950" lvl="2" indent="-342900">
              <a:lnSpc>
                <a:spcPct val="80000"/>
              </a:lnSpc>
            </a:pPr>
            <a:r>
              <a:rPr lang="en-US" sz="1300" dirty="0">
                <a:cs typeface="Courier New" pitchFamily="49" charset="0"/>
              </a:rPr>
              <a:t>Library path </a:t>
            </a:r>
            <a:r>
              <a:rPr lang="en-US" sz="1300" dirty="0">
                <a:latin typeface="Courier New"/>
                <a:cs typeface="Courier New"/>
              </a:rPr>
              <a:t>–L</a:t>
            </a:r>
            <a:r>
              <a:rPr lang="en-US" sz="1300" dirty="0">
                <a:cs typeface="Courier New" pitchFamily="49" charset="0"/>
              </a:rPr>
              <a:t> and library </a:t>
            </a:r>
            <a:r>
              <a:rPr lang="en-US" sz="1300" dirty="0">
                <a:latin typeface="Courier New"/>
                <a:cs typeface="Courier New"/>
              </a:rPr>
              <a:t>–l</a:t>
            </a:r>
            <a:r>
              <a:rPr lang="en-US" sz="1300" dirty="0">
                <a:cs typeface="Courier New" pitchFamily="49" charset="0"/>
              </a:rPr>
              <a:t> </a:t>
            </a: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  <a:p>
            <a:pPr marL="742950" lvl="2" indent="-342900">
              <a:lnSpc>
                <a:spcPct val="80000"/>
              </a:lnSpc>
            </a:pPr>
            <a:r>
              <a:rPr lang="en-US" sz="1500" dirty="0" smtClean="0"/>
              <a:t>Omit platform-dependent prefixes and extensions </a:t>
            </a:r>
            <a:endParaRPr lang="en-US" sz="1300" dirty="0" smtClean="0"/>
          </a:p>
          <a:p>
            <a:pPr>
              <a:lnSpc>
                <a:spcPct val="80000"/>
              </a:lnSpc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DEFINES</a:t>
            </a:r>
          </a:p>
          <a:p>
            <a:pPr marL="742950" lvl="2" indent="-342900">
              <a:lnSpc>
                <a:spcPct val="80000"/>
              </a:lnSpc>
            </a:pPr>
            <a:r>
              <a:rPr lang="en-US" sz="1300" dirty="0">
                <a:cs typeface="Courier New" pitchFamily="49" charset="0"/>
              </a:rPr>
              <a:t>Compiler pre-processor </a:t>
            </a:r>
            <a:r>
              <a:rPr lang="en-US" sz="1300" dirty="0" err="1">
                <a:cs typeface="Courier New" pitchFamily="49" charset="0"/>
              </a:rPr>
              <a:t>macors</a:t>
            </a:r>
            <a:r>
              <a:rPr lang="en-US" sz="1300" dirty="0">
                <a:cs typeface="Courier New" pitchFamily="49" charset="0"/>
              </a:rPr>
              <a:t> 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300" dirty="0" smtClean="0">
                <a:latin typeface="Courier New" pitchFamily="49" charset="0"/>
                <a:cs typeface="Courier New" pitchFamily="49" charset="0"/>
              </a:rPr>
              <a:t>D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INSTALLS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Files and folders to be copied after building (</a:t>
            </a:r>
            <a:r>
              <a:rPr lang="en-US" dirty="0">
                <a:latin typeface="Courier New"/>
                <a:cs typeface="Courier New"/>
              </a:rPr>
              <a:t>make install</a:t>
            </a:r>
            <a:r>
              <a:rPr lang="en-US" dirty="0"/>
              <a:t>)</a:t>
            </a:r>
          </a:p>
          <a:p>
            <a:pPr lvl="1"/>
            <a:r>
              <a:rPr lang="en-US" sz="1200" dirty="0" err="1">
                <a:latin typeface="Courier New"/>
                <a:cs typeface="Courier New"/>
              </a:rPr>
              <a:t>target.path</a:t>
            </a:r>
            <a:r>
              <a:rPr lang="en-US" sz="1200" dirty="0">
                <a:latin typeface="Courier New"/>
                <a:cs typeface="Courier New"/>
              </a:rPr>
              <a:t> += $$[</a:t>
            </a:r>
            <a:r>
              <a:rPr lang="en-US" sz="1200" dirty="0" err="1">
                <a:latin typeface="Courier New"/>
                <a:cs typeface="Courier New"/>
              </a:rPr>
              <a:t>QT_INSTALL_qml</a:t>
            </a:r>
            <a:r>
              <a:rPr lang="en-US" sz="1200" dirty="0">
                <a:latin typeface="Courier New"/>
                <a:cs typeface="Courier New"/>
              </a:rPr>
              <a:t>]/module</a:t>
            </a:r>
          </a:p>
          <a:p>
            <a:pPr lvl="1"/>
            <a:r>
              <a:rPr lang="en-US" sz="1200" dirty="0">
                <a:latin typeface="Courier New"/>
                <a:cs typeface="Courier New"/>
              </a:rPr>
              <a:t>INSTALLS += </a:t>
            </a:r>
            <a:r>
              <a:rPr lang="en-US" sz="1200" dirty="0" smtClean="0">
                <a:latin typeface="Courier New"/>
                <a:cs typeface="Courier New"/>
              </a:rPr>
              <a:t>target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347396" y="176563"/>
            <a:ext cx="2672093" cy="1208810"/>
            <a:chOff x="5577691" y="1378962"/>
            <a:chExt cx="2431226" cy="1065411"/>
          </a:xfrm>
        </p:grpSpPr>
        <p:sp>
          <p:nvSpPr>
            <p:cNvPr id="9" name="Rounded Rectangle 8"/>
            <p:cNvSpPr>
              <a:spLocks noChangeArrowheads="1"/>
            </p:cNvSpPr>
            <p:nvPr/>
          </p:nvSpPr>
          <p:spPr bwMode="auto">
            <a:xfrm>
              <a:off x="5577691" y="1378962"/>
              <a:ext cx="2431226" cy="895474"/>
            </a:xfrm>
            <a:prstGeom prst="roundRect">
              <a:avLst>
                <a:gd name="adj" fmla="val 2792"/>
              </a:avLst>
            </a:prstGeom>
            <a:solidFill>
              <a:schemeClr val="bg1"/>
            </a:solidFill>
            <a:ln w="19050" cap="rnd">
              <a:solidFill>
                <a:srgbClr val="86BC25"/>
              </a:solidFill>
              <a:round/>
              <a:headEnd/>
              <a:tailEnd/>
            </a:ln>
            <a:effectLst>
              <a:outerShdw blurRad="76200" dist="38100" dir="5400000" rotWithShape="0">
                <a:srgbClr val="808080">
                  <a:alpha val="81000"/>
                </a:srgbClr>
              </a:outerShdw>
            </a:effectLst>
          </p:spPr>
          <p:txBody>
            <a:bodyPr lIns="90488" tIns="44450" rIns="90488" bIns="44450" anchor="ctr"/>
            <a:lstStyle/>
            <a:p>
              <a:pPr defTabSz="762000">
                <a:spcBef>
                  <a:spcPct val="50000"/>
                </a:spcBef>
                <a:defRPr/>
              </a:pPr>
              <a:endParaRPr lang="en-US" sz="1300" b="1">
                <a:solidFill>
                  <a:srgbClr val="FFFFFF"/>
                </a:solidFill>
                <a:ea typeface="ヒラギノ角ゴ Pro W3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77691" y="1428710"/>
              <a:ext cx="24312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i="1" dirty="0" smtClean="0">
                  <a:latin typeface="Open Sans Light"/>
                  <a:cs typeface="Open Sans Light"/>
                </a:rPr>
                <a:t>Hint! Additional variables and values may be defined in the command line:</a:t>
              </a:r>
            </a:p>
            <a:p>
              <a:pPr algn="l"/>
              <a:endParaRPr lang="en-US" sz="1200" dirty="0" smtClean="0">
                <a:latin typeface="Courier New" pitchFamily="49" charset="0"/>
                <a:cs typeface="Courier New" pitchFamily="49" charset="0"/>
              </a:endParaRPr>
            </a:p>
            <a:p>
              <a:pPr algn="l"/>
              <a:r>
                <a:rPr lang="en-US" sz="1200" dirty="0" err="1" smtClean="0">
                  <a:latin typeface="Courier New" pitchFamily="49" charset="0"/>
                  <a:cs typeface="Courier New" pitchFamily="49" charset="0"/>
                </a:rPr>
                <a:t>qmake</a:t>
              </a:r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 “CONFIG += debug”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796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qmake</a:t>
            </a:r>
            <a:r>
              <a:rPr lang="en-US" dirty="0"/>
              <a:t> Variables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Scopes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win32:debug { SOURCES +=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paintwidget_win.cpp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dirty="0"/>
              <a:t>Single line conditional assignment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win32:DEFINES += QT_DLL</a:t>
            </a:r>
          </a:p>
          <a:p>
            <a:endParaRPr lang="en-US" dirty="0" smtClean="0"/>
          </a:p>
          <a:p>
            <a:r>
              <a:rPr lang="en-US" dirty="0" smtClean="0"/>
              <a:t>Environment </a:t>
            </a:r>
            <a:r>
              <a:rPr lang="en-US" dirty="0"/>
              <a:t>variable reference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DESTDIR = $$PWD # Evaluated when the .pro file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processed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DESTDIR = $PWD  # Evaluated when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Makefile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is executed</a:t>
            </a:r>
          </a:p>
          <a:p>
            <a:r>
              <a:rPr lang="en-US" dirty="0"/>
              <a:t>Variable reference 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TARGET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myproject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_$${TEMPLATE}</a:t>
            </a:r>
          </a:p>
          <a:p>
            <a:r>
              <a:rPr lang="en-US" dirty="0" err="1"/>
              <a:t>q</a:t>
            </a:r>
            <a:r>
              <a:rPr lang="en-US" dirty="0" err="1" smtClean="0"/>
              <a:t>make</a:t>
            </a:r>
            <a:r>
              <a:rPr lang="en-US" dirty="0" smtClean="0"/>
              <a:t> configuration </a:t>
            </a:r>
            <a:r>
              <a:rPr lang="en-US" dirty="0"/>
              <a:t>options</a:t>
            </a:r>
          </a:p>
          <a:p>
            <a:pPr lvl="1"/>
            <a:r>
              <a:rPr lang="en-US" dirty="0"/>
              <a:t>You may ask the options with the command </a:t>
            </a:r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>
                <a:latin typeface="Courier New"/>
                <a:cs typeface="Courier New"/>
              </a:rPr>
              <a:t> –query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message(Qt version: $$[QT_VERSION])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34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</a:t>
            </a:r>
            <a:r>
              <a:rPr lang="en-US" dirty="0" err="1"/>
              <a:t>qmake</a:t>
            </a:r>
            <a:r>
              <a:rPr lang="en-US" dirty="0"/>
              <a:t>: </a:t>
            </a:r>
            <a:r>
              <a:rPr lang="en-US" dirty="0" err="1"/>
              <a:t>cmake</a:t>
            </a:r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8125" y="1370839"/>
            <a:ext cx="4220894" cy="407162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onfiguration file </a:t>
            </a:r>
            <a:r>
              <a:rPr lang="en-US" dirty="0" err="1" smtClean="0"/>
              <a:t>CMakeLists.txt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hlinkClick r:id="rId2"/>
          </p:cNvPr>
          <p:cNvSpPr txBox="1"/>
          <p:nvPr/>
        </p:nvSpPr>
        <p:spPr>
          <a:xfrm>
            <a:off x="570474" y="5441417"/>
            <a:ext cx="6936637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x-cmake-project</a:t>
            </a:r>
            <a:r>
              <a:rPr lang="fi-FI" sz="1400" dirty="0" smtClean="0">
                <a:latin typeface="Open Sans Light"/>
                <a:cs typeface="Open Sans Light"/>
              </a:rPr>
              <a:t>, </a:t>
            </a:r>
            <a:r>
              <a:rPr lang="fi-FI" sz="1400" dirty="0" err="1" smtClean="0">
                <a:latin typeface="Open Sans Light"/>
                <a:cs typeface="Open Sans Light"/>
              </a:rPr>
              <a:t>documentation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>
                <a:latin typeface="Open Sans Light"/>
                <a:cs typeface="Open Sans Light"/>
              </a:rPr>
              <a:t>c</a:t>
            </a:r>
            <a:r>
              <a:rPr lang="fi-FI" sz="1400" dirty="0" err="1" smtClean="0">
                <a:latin typeface="Open Sans Light"/>
                <a:cs typeface="Open Sans Light"/>
              </a:rPr>
              <a:t>make</a:t>
            </a:r>
            <a:r>
              <a:rPr lang="fi-FI" sz="1400" dirty="0" smtClean="0">
                <a:latin typeface="Open Sans Light"/>
                <a:cs typeface="Open Sans Light"/>
              </a:rPr>
              <a:t> </a:t>
            </a:r>
            <a:r>
              <a:rPr lang="fi-FI" sz="1400" dirty="0" err="1" smtClean="0">
                <a:latin typeface="Open Sans Light"/>
                <a:cs typeface="Open Sans Light"/>
              </a:rPr>
              <a:t>Manual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4509" y="1778001"/>
            <a:ext cx="8223823" cy="26103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project</a:t>
            </a:r>
            <a:r>
              <a:rPr lang="en-US" sz="1200" dirty="0">
                <a:latin typeface="Courier New"/>
                <a:cs typeface="Courier New"/>
              </a:rPr>
              <a:t>(ex-</a:t>
            </a:r>
            <a:r>
              <a:rPr lang="en-US" sz="1200" dirty="0" err="1">
                <a:latin typeface="Courier New"/>
                <a:cs typeface="Courier New"/>
              </a:rPr>
              <a:t>cmake</a:t>
            </a:r>
            <a:r>
              <a:rPr lang="en-US" sz="1200" dirty="0">
                <a:latin typeface="Courier New"/>
                <a:cs typeface="Courier New"/>
              </a:rPr>
              <a:t>-project)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cmake_minimum_required</a:t>
            </a:r>
            <a:r>
              <a:rPr lang="en-US" sz="1200" dirty="0">
                <a:latin typeface="Courier New"/>
                <a:cs typeface="Courier New"/>
              </a:rPr>
              <a:t>(VERSION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2.8.11)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Define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sources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aux_source_directory</a:t>
            </a:r>
            <a:r>
              <a:rPr lang="en-US" sz="1200" dirty="0">
                <a:latin typeface="Courier New"/>
                <a:cs typeface="Courier New"/>
              </a:rPr>
              <a:t>(.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SRC_LIST)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headers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set</a:t>
            </a:r>
            <a:r>
              <a:rPr lang="en-US" sz="1200" dirty="0">
                <a:latin typeface="Courier New"/>
                <a:cs typeface="Courier New"/>
              </a:rPr>
              <a:t>(CMAKE_INCLUDE_CURRENT_DIR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ON)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Define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module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locations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install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folder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defined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CMAKE_PREFIX_PATH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find_package</a:t>
            </a:r>
            <a:r>
              <a:rPr lang="en-US" sz="1200" dirty="0">
                <a:latin typeface="Courier New"/>
                <a:cs typeface="Courier New"/>
              </a:rPr>
              <a:t>(Qt5Widgets)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Executable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created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add_executable</a:t>
            </a:r>
            <a:r>
              <a:rPr lang="en-US" sz="1200" dirty="0">
                <a:latin typeface="Courier New"/>
                <a:cs typeface="Courier New"/>
              </a:rPr>
              <a:t>(${PROJECT_NAME}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${SRC_LIST})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Link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executable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libraries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target_link_libraries</a:t>
            </a:r>
            <a:r>
              <a:rPr lang="en-US" sz="1200" dirty="0">
                <a:latin typeface="Courier New"/>
                <a:cs typeface="Courier New"/>
              </a:rPr>
              <a:t>(${PROJECT_NAME}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Qt5::Widgets)</a:t>
            </a:r>
          </a:p>
        </p:txBody>
      </p:sp>
    </p:spTree>
    <p:extLst>
      <p:ext uri="{BB962C8B-B14F-4D97-AF65-F5344CB8AC3E}">
        <p14:creationId xmlns:p14="http://schemas.microsoft.com/office/powerpoint/2010/main" val="211156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</a:t>
            </a:r>
            <a:r>
              <a:rPr lang="en-US" dirty="0" err="1"/>
              <a:t>qmake</a:t>
            </a:r>
            <a:r>
              <a:rPr lang="en-US" dirty="0"/>
              <a:t>: </a:t>
            </a:r>
            <a:r>
              <a:rPr lang="en-US" dirty="0" smtClean="0"/>
              <a:t>Qt Build Suite (QBS)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8124" y="1370838"/>
            <a:ext cx="8440207" cy="1267939"/>
          </a:xfrm>
        </p:spPr>
        <p:txBody>
          <a:bodyPr>
            <a:normAutofit/>
          </a:bodyPr>
          <a:lstStyle/>
          <a:p>
            <a:r>
              <a:rPr lang="en-US" dirty="0" smtClean="0"/>
              <a:t>Declarative way to define the build graph </a:t>
            </a:r>
          </a:p>
          <a:p>
            <a:pPr lvl="1"/>
            <a:r>
              <a:rPr lang="en-US" dirty="0" smtClean="0"/>
              <a:t>Syntax similar to QML </a:t>
            </a:r>
          </a:p>
          <a:p>
            <a:r>
              <a:rPr lang="en-US" dirty="0" smtClean="0"/>
              <a:t>A project consists of one or more products </a:t>
            </a:r>
          </a:p>
          <a:p>
            <a:pPr lvl="1"/>
            <a:r>
              <a:rPr lang="en-US" dirty="0" smtClean="0"/>
              <a:t>Modules define, how source code files are handled 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extBox 9">
            <a:hlinkClick r:id="rId2"/>
          </p:cNvPr>
          <p:cNvSpPr txBox="1"/>
          <p:nvPr/>
        </p:nvSpPr>
        <p:spPr>
          <a:xfrm>
            <a:off x="570474" y="5441417"/>
            <a:ext cx="6936637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x-qbs-project</a:t>
            </a:r>
            <a:r>
              <a:rPr lang="fi-FI" sz="1400" dirty="0" smtClean="0">
                <a:latin typeface="Open Sans Light"/>
                <a:cs typeface="Open Sans Light"/>
              </a:rPr>
              <a:t>, </a:t>
            </a:r>
            <a:r>
              <a:rPr lang="fi-FI" sz="1400" dirty="0" err="1" smtClean="0">
                <a:latin typeface="Open Sans Light"/>
                <a:cs typeface="Open Sans Light"/>
              </a:rPr>
              <a:t>documentation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Qbs</a:t>
            </a:r>
            <a:r>
              <a:rPr lang="fi-FI" sz="1400" dirty="0" smtClean="0">
                <a:latin typeface="Open Sans Light"/>
                <a:cs typeface="Open Sans Light"/>
              </a:rPr>
              <a:t> </a:t>
            </a:r>
            <a:r>
              <a:rPr lang="fi-FI" sz="1400" dirty="0" err="1" smtClean="0">
                <a:latin typeface="Open Sans Light"/>
                <a:cs typeface="Open Sans Light"/>
              </a:rPr>
              <a:t>Manual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454509" y="2511779"/>
            <a:ext cx="8223823" cy="23641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QtGuiApplication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Product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subtype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targetName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"ex-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qbs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-project"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files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main.cpp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Depends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name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cpp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Qt.widgets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modules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Possible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define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rules,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files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handled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Group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    condition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qbs.targetOS.contains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linux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fileTagsFilter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"application"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qbs.install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true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qbs.installDir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".."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}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634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Creating, Building, and Debugging Applications with QtCreator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auto"/>
            <a:r>
              <a:rPr lang="en-US" dirty="0"/>
              <a:t>Advanced C+</a:t>
            </a:r>
            <a:r>
              <a:rPr lang="en-US" dirty="0" smtClean="0"/>
              <a:t>+/QML </a:t>
            </a:r>
            <a:r>
              <a:rPr lang="en-US" dirty="0"/>
              <a:t>code editor </a:t>
            </a:r>
          </a:p>
          <a:p>
            <a:pPr fontAlgn="auto"/>
            <a:r>
              <a:rPr lang="en-US" dirty="0"/>
              <a:t>Integrated GUI layout and forms </a:t>
            </a:r>
            <a:r>
              <a:rPr lang="en-US" dirty="0" smtClean="0"/>
              <a:t>designer for widgets and Qt Quick items  </a:t>
            </a:r>
            <a:endParaRPr lang="en-US" dirty="0"/>
          </a:p>
          <a:p>
            <a:pPr fontAlgn="auto"/>
            <a:r>
              <a:rPr lang="en-US" dirty="0"/>
              <a:t>Project and build management tools </a:t>
            </a:r>
            <a:r>
              <a:rPr lang="en-US" dirty="0" smtClean="0"/>
              <a:t>– </a:t>
            </a:r>
            <a:r>
              <a:rPr lang="en-US" dirty="0" err="1" smtClean="0"/>
              <a:t>qmake</a:t>
            </a:r>
            <a:r>
              <a:rPr lang="en-US" dirty="0" smtClean="0"/>
              <a:t>, </a:t>
            </a:r>
            <a:r>
              <a:rPr lang="en-US" dirty="0" err="1" smtClean="0"/>
              <a:t>cmake</a:t>
            </a:r>
            <a:r>
              <a:rPr lang="en-US" dirty="0" smtClean="0"/>
              <a:t>, and </a:t>
            </a:r>
            <a:r>
              <a:rPr lang="en-US" dirty="0" err="1" smtClean="0"/>
              <a:t>qbs</a:t>
            </a:r>
            <a:r>
              <a:rPr lang="en-US" dirty="0" smtClean="0"/>
              <a:t> integrated </a:t>
            </a:r>
            <a:endParaRPr lang="en-US" dirty="0"/>
          </a:p>
          <a:p>
            <a:pPr fontAlgn="auto"/>
            <a:r>
              <a:rPr lang="en-US" dirty="0"/>
              <a:t>Integrated, context-sensitive help system </a:t>
            </a:r>
          </a:p>
          <a:p>
            <a:pPr fontAlgn="auto"/>
            <a:r>
              <a:rPr lang="en-US" dirty="0"/>
              <a:t>Visual </a:t>
            </a:r>
            <a:r>
              <a:rPr lang="en-US" dirty="0" smtClean="0"/>
              <a:t>C++, QML and JavaScript debugger </a:t>
            </a:r>
            <a:endParaRPr lang="en-US" dirty="0"/>
          </a:p>
          <a:p>
            <a:pPr fontAlgn="auto"/>
            <a:r>
              <a:rPr lang="en-US" dirty="0"/>
              <a:t>Rapid code navigation tools </a:t>
            </a:r>
            <a:endParaRPr lang="en-US" dirty="0" smtClean="0"/>
          </a:p>
          <a:p>
            <a:pPr fontAlgn="auto"/>
            <a:r>
              <a:rPr lang="en-US" dirty="0" smtClean="0"/>
              <a:t>Code analysis tools </a:t>
            </a:r>
          </a:p>
          <a:p>
            <a:pPr fontAlgn="auto"/>
            <a:r>
              <a:rPr lang="en-US" dirty="0" smtClean="0"/>
              <a:t>QML profiler tool </a:t>
            </a:r>
            <a:endParaRPr lang="en-US" dirty="0"/>
          </a:p>
          <a:p>
            <a:pPr fontAlgn="auto"/>
            <a:r>
              <a:rPr lang="en-US" dirty="0"/>
              <a:t>Supports multiple platforms 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157" y="2462388"/>
            <a:ext cx="4636888" cy="269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08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Creator IDE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32" y="966611"/>
            <a:ext cx="7291065" cy="423516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217932" y="1524000"/>
            <a:ext cx="334288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5518" y="1308556"/>
            <a:ext cx="8325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Mode selector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217932" y="4159955"/>
            <a:ext cx="334288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8664" y="4024011"/>
            <a:ext cx="83255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Run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215111" y="4382910"/>
            <a:ext cx="334288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5843" y="4246966"/>
            <a:ext cx="83255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Debug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212287" y="4601654"/>
            <a:ext cx="334288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3019" y="4465710"/>
            <a:ext cx="83255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Build all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27192" y="4844638"/>
            <a:ext cx="1092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Quick Open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72210" y="4844638"/>
            <a:ext cx="1092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Output pane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91419" y="893139"/>
            <a:ext cx="1092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Sidebar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06698" y="893139"/>
            <a:ext cx="10922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spc="-30" dirty="0" smtClean="0">
                <a:latin typeface="Open Sans Light"/>
                <a:cs typeface="Open Sans Light"/>
              </a:rPr>
              <a:t>Opened files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64410" y="893493"/>
            <a:ext cx="1417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spc="-30" dirty="0" smtClean="0">
                <a:latin typeface="Open Sans Light"/>
                <a:cs typeface="Open Sans Light"/>
              </a:rPr>
              <a:t>Symbol  overview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736094" y="966611"/>
            <a:ext cx="0" cy="341945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90497" y="966611"/>
            <a:ext cx="0" cy="341945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789425" y="966611"/>
            <a:ext cx="0" cy="341945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82362" y="4681154"/>
            <a:ext cx="0" cy="341945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946854" y="4681154"/>
            <a:ext cx="0" cy="341945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932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Code – Locator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Click on Locator or press </a:t>
            </a:r>
            <a:r>
              <a:rPr lang="en-US" dirty="0" err="1"/>
              <a:t>Ctrl+K</a:t>
            </a:r>
            <a:r>
              <a:rPr lang="en-US" dirty="0"/>
              <a:t> (Mac OSX : </a:t>
            </a:r>
            <a:r>
              <a:rPr lang="en-US" dirty="0" err="1"/>
              <a:t>Cmd+K</a:t>
            </a:r>
            <a:r>
              <a:rPr lang="en-US" dirty="0"/>
              <a:t>) </a:t>
            </a:r>
          </a:p>
          <a:p>
            <a:r>
              <a:rPr lang="en-US" dirty="0"/>
              <a:t>Type in the file name</a:t>
            </a:r>
          </a:p>
          <a:p>
            <a:r>
              <a:rPr lang="en-US" dirty="0"/>
              <a:t>Press Return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Locator Prefixes</a:t>
            </a:r>
          </a:p>
          <a:p>
            <a:pPr lvl="1"/>
            <a:r>
              <a:rPr lang="en-US" b="1" dirty="0"/>
              <a:t>:&lt;class name&gt; </a:t>
            </a:r>
            <a:r>
              <a:rPr lang="en-US" dirty="0"/>
              <a:t>- Go to a symbol definition</a:t>
            </a:r>
          </a:p>
          <a:p>
            <a:pPr lvl="1"/>
            <a:r>
              <a:rPr lang="en-US" b="1" dirty="0"/>
              <a:t>l&lt;line number&gt; </a:t>
            </a:r>
            <a:r>
              <a:rPr lang="en-US" dirty="0"/>
              <a:t>- Go to a line in the current document </a:t>
            </a:r>
          </a:p>
          <a:p>
            <a:pPr lvl="1"/>
            <a:r>
              <a:rPr lang="en-US" b="1" dirty="0"/>
              <a:t>?&lt;help topic&gt; </a:t>
            </a:r>
            <a:r>
              <a:rPr lang="en-US" dirty="0"/>
              <a:t>- Go to a help topic</a:t>
            </a:r>
          </a:p>
          <a:p>
            <a:pPr lvl="1"/>
            <a:r>
              <a:rPr lang="en-US" b="1" dirty="0"/>
              <a:t>o&lt;open document&gt; </a:t>
            </a:r>
            <a:r>
              <a:rPr lang="en-US" dirty="0"/>
              <a:t>- Go to an opened document </a:t>
            </a:r>
          </a:p>
          <a:p>
            <a:endParaRPr lang="en-US" dirty="0"/>
          </a:p>
        </p:txBody>
      </p:sp>
      <p:pic>
        <p:nvPicPr>
          <p:cNvPr id="6" name="Picture 5" descr="qtcreator-loca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293" y="1755254"/>
            <a:ext cx="4392029" cy="224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42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Build and run targets </a:t>
            </a:r>
            <a:r>
              <a:rPr lang="en-GB" dirty="0" smtClean="0"/>
              <a:t>defined </a:t>
            </a:r>
            <a:r>
              <a:rPr lang="en-GB" dirty="0"/>
              <a:t>as kits</a:t>
            </a:r>
          </a:p>
          <a:p>
            <a:pPr lvl="1"/>
            <a:r>
              <a:rPr lang="en-GB" i="1" dirty="0"/>
              <a:t>Tools &gt; Options – Build &amp; Run: Kits</a:t>
            </a:r>
            <a:endParaRPr lang="en-GB" dirty="0"/>
          </a:p>
          <a:p>
            <a:r>
              <a:rPr lang="en-GB" dirty="0" smtClean="0"/>
              <a:t>A kit </a:t>
            </a:r>
            <a:r>
              <a:rPr lang="en-GB" dirty="0"/>
              <a:t>defines, which</a:t>
            </a:r>
          </a:p>
          <a:p>
            <a:pPr lvl="1"/>
            <a:r>
              <a:rPr lang="en-GB" dirty="0"/>
              <a:t>Qt version is used (Qt versions sheet – </a:t>
            </a:r>
            <a:r>
              <a:rPr lang="en-GB" i="1" dirty="0" err="1"/>
              <a:t>qmake</a:t>
            </a:r>
            <a:r>
              <a:rPr lang="en-GB" dirty="0"/>
              <a:t> location)</a:t>
            </a:r>
          </a:p>
          <a:p>
            <a:pPr lvl="1"/>
            <a:r>
              <a:rPr lang="en-GB" dirty="0" smtClean="0"/>
              <a:t>compiler </a:t>
            </a:r>
            <a:r>
              <a:rPr lang="en-GB" dirty="0"/>
              <a:t>is used (Compilers sheet)</a:t>
            </a:r>
          </a:p>
          <a:p>
            <a:pPr lvl="1"/>
            <a:r>
              <a:rPr lang="en-GB" dirty="0"/>
              <a:t>d</a:t>
            </a:r>
            <a:r>
              <a:rPr lang="en-GB" dirty="0" smtClean="0"/>
              <a:t>ebugger </a:t>
            </a:r>
            <a:r>
              <a:rPr lang="en-GB" dirty="0"/>
              <a:t>is used (Debuggers sheet)</a:t>
            </a:r>
          </a:p>
          <a:p>
            <a:pPr marL="140426" indent="0">
              <a:buNone/>
            </a:pPr>
            <a:endParaRPr lang="en-GB" dirty="0"/>
          </a:p>
          <a:p>
            <a:r>
              <a:rPr lang="en-GB" dirty="0" smtClean="0"/>
              <a:t>In </a:t>
            </a:r>
            <a:r>
              <a:rPr lang="en-GB" i="1" dirty="0"/>
              <a:t>Projects</a:t>
            </a:r>
            <a:r>
              <a:rPr lang="en-GB" dirty="0"/>
              <a:t> </a:t>
            </a:r>
            <a:r>
              <a:rPr lang="en-GB" dirty="0" smtClean="0"/>
              <a:t>mode kits may be dynamically added/removed </a:t>
            </a:r>
          </a:p>
          <a:p>
            <a:pPr lvl="1"/>
            <a:r>
              <a:rPr lang="en-GB" dirty="0" smtClean="0"/>
              <a:t>Kit and build type selectable above run/debug buttons </a:t>
            </a:r>
            <a:endParaRPr lang="en-GB" dirty="0"/>
          </a:p>
          <a:p>
            <a:r>
              <a:rPr lang="en-GB" dirty="0"/>
              <a:t>Deployment and on-device debugging </a:t>
            </a:r>
            <a:r>
              <a:rPr lang="en-GB" dirty="0" smtClean="0"/>
              <a:t>easy </a:t>
            </a:r>
            <a:r>
              <a:rPr lang="en-GB" dirty="0"/>
              <a:t>to configure </a:t>
            </a:r>
          </a:p>
          <a:p>
            <a:pPr lvl="1"/>
            <a:r>
              <a:rPr lang="en-GB" i="1" dirty="0"/>
              <a:t>Tools &gt; Options – Devices</a:t>
            </a:r>
            <a:endParaRPr lang="en-GB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24" y="2652889"/>
            <a:ext cx="3132667" cy="2277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99" y="220992"/>
            <a:ext cx="3616492" cy="192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95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and Run Settings – Qt Creator Project Mode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675273"/>
          </a:xfrm>
        </p:spPr>
        <p:txBody>
          <a:bodyPr/>
          <a:lstStyle/>
          <a:p>
            <a:r>
              <a:rPr lang="en-US" dirty="0" smtClean="0"/>
              <a:t>Customize build steps</a:t>
            </a:r>
          </a:p>
          <a:p>
            <a:r>
              <a:rPr lang="en-US" dirty="0" smtClean="0"/>
              <a:t>Add build steps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675273"/>
          </a:xfrm>
        </p:spPr>
        <p:txBody>
          <a:bodyPr/>
          <a:lstStyle/>
          <a:p>
            <a:r>
              <a:rPr lang="en-US" dirty="0"/>
              <a:t>Add command line arguments </a:t>
            </a:r>
          </a:p>
          <a:p>
            <a:r>
              <a:rPr lang="en-US" dirty="0"/>
              <a:t>Add/edit environment variables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41" y="2025349"/>
            <a:ext cx="6519332" cy="314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43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an Application </a:t>
            </a:r>
            <a:r>
              <a:rPr lang="en-US" dirty="0" smtClean="0"/>
              <a:t>– Locally or Remotely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421273"/>
          </a:xfrm>
        </p:spPr>
        <p:txBody>
          <a:bodyPr/>
          <a:lstStyle/>
          <a:p>
            <a:r>
              <a:rPr lang="en-US" dirty="0"/>
              <a:t>Debug −&gt; Start Debugging (o rF5)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45" y="1470644"/>
            <a:ext cx="7291065" cy="423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Analysis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418535" cy="3784985"/>
          </a:xfrm>
        </p:spPr>
        <p:txBody>
          <a:bodyPr/>
          <a:lstStyle/>
          <a:p>
            <a:r>
              <a:rPr lang="en-US" dirty="0"/>
              <a:t>C++ code analysis require a </a:t>
            </a:r>
            <a:r>
              <a:rPr lang="en-US" dirty="0" smtClean="0"/>
              <a:t>backend</a:t>
            </a:r>
            <a:endParaRPr lang="en-US" dirty="0"/>
          </a:p>
          <a:p>
            <a:r>
              <a:rPr lang="en-US" dirty="0"/>
              <a:t>QML analysis can be done with Qt tools</a:t>
            </a:r>
          </a:p>
          <a:p>
            <a:endParaRPr lang="en-US" dirty="0"/>
          </a:p>
          <a:p>
            <a:r>
              <a:rPr lang="en-US" dirty="0"/>
              <a:t>Clang static analyzer</a:t>
            </a:r>
          </a:p>
          <a:p>
            <a:pPr lvl="1"/>
            <a:r>
              <a:rPr lang="en-US" dirty="0"/>
              <a:t>Uses clang open source library as a backend </a:t>
            </a:r>
          </a:p>
          <a:p>
            <a:pPr lvl="1"/>
            <a:r>
              <a:rPr lang="en-US" dirty="0"/>
              <a:t>Detects more than a compiler (e.g. use of dangling pointers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err="1" smtClean="0"/>
              <a:t>Valgring</a:t>
            </a:r>
            <a:r>
              <a:rPr lang="en-US" dirty="0" smtClean="0"/>
              <a:t> memory analyzer and profiler </a:t>
            </a:r>
          </a:p>
          <a:p>
            <a:pPr lvl="1"/>
            <a:r>
              <a:rPr lang="en-US" dirty="0" smtClean="0"/>
              <a:t>Detects, e.g., memory leaks and most frequently executed functions 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037" y="1497839"/>
            <a:ext cx="4035282" cy="1409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306" y="4035680"/>
            <a:ext cx="5346358" cy="117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00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 Demo "Hello World"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3642424" cy="37849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we'll show: </a:t>
            </a:r>
          </a:p>
          <a:p>
            <a:pPr fontAlgn="auto"/>
            <a:r>
              <a:rPr lang="en-US" dirty="0"/>
              <a:t>Creation of an empty Qt project </a:t>
            </a:r>
          </a:p>
          <a:p>
            <a:pPr fontAlgn="auto"/>
            <a:r>
              <a:rPr lang="en-US" dirty="0"/>
              <a:t>Adding the </a:t>
            </a:r>
            <a:r>
              <a:rPr lang="en-US" dirty="0" err="1">
                <a:latin typeface="Courier New"/>
                <a:cs typeface="Courier New"/>
              </a:rPr>
              <a:t>main.cpp</a:t>
            </a:r>
            <a:r>
              <a:rPr lang="en-US" dirty="0"/>
              <a:t> source file </a:t>
            </a:r>
          </a:p>
          <a:p>
            <a:pPr fontAlgn="auto"/>
            <a:r>
              <a:rPr lang="en-US" dirty="0"/>
              <a:t>Writing of the Qt Hello World Code </a:t>
            </a:r>
          </a:p>
          <a:p>
            <a:pPr lvl="1"/>
            <a:r>
              <a:rPr lang="en-US" dirty="0"/>
              <a:t>Showing Locator Features </a:t>
            </a:r>
          </a:p>
          <a:p>
            <a:endParaRPr lang="en-US" dirty="0" smtClean="0"/>
          </a:p>
          <a:p>
            <a:r>
              <a:rPr lang="en-US" dirty="0" smtClean="0"/>
              <a:t>Running </a:t>
            </a:r>
            <a:r>
              <a:rPr lang="en-US" dirty="0"/>
              <a:t>the application </a:t>
            </a:r>
          </a:p>
          <a:p>
            <a:pPr fontAlgn="auto"/>
            <a:r>
              <a:rPr lang="en-US" dirty="0"/>
              <a:t>Debugging the application </a:t>
            </a:r>
          </a:p>
          <a:p>
            <a:pPr lvl="1"/>
            <a:r>
              <a:rPr lang="en-US" dirty="0"/>
              <a:t>Looking up the </a:t>
            </a:r>
            <a:r>
              <a:rPr lang="en-US" dirty="0">
                <a:latin typeface="Courier New"/>
                <a:cs typeface="Courier New"/>
              </a:rPr>
              <a:t>text</a:t>
            </a:r>
            <a:r>
              <a:rPr lang="en-US" dirty="0"/>
              <a:t> property of our button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69" y="1170711"/>
            <a:ext cx="5269263" cy="30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41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37909" y="2472970"/>
            <a:ext cx="8668182" cy="586058"/>
          </a:xfrm>
        </p:spPr>
        <p:txBody>
          <a:bodyPr/>
          <a:lstStyle/>
          <a:p>
            <a:r>
              <a:rPr lang="en-US" dirty="0"/>
              <a:t>Practical Tips for </a:t>
            </a:r>
            <a:r>
              <a:rPr lang="en-US" dirty="0" smtClean="0"/>
              <a:t>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430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Documentation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3642424" cy="3784985"/>
          </a:xfrm>
        </p:spPr>
        <p:txBody>
          <a:bodyPr/>
          <a:lstStyle/>
          <a:p>
            <a:r>
              <a:rPr lang="en-US" dirty="0"/>
              <a:t>Reference Documentation </a:t>
            </a:r>
          </a:p>
          <a:p>
            <a:pPr lvl="1"/>
            <a:r>
              <a:rPr lang="en-US" dirty="0"/>
              <a:t>All classes documented</a:t>
            </a:r>
          </a:p>
          <a:p>
            <a:pPr lvl="1"/>
            <a:r>
              <a:rPr lang="en-US" dirty="0"/>
              <a:t>Contains tons of examples </a:t>
            </a:r>
          </a:p>
          <a:p>
            <a:endParaRPr lang="en-US" dirty="0" smtClean="0"/>
          </a:p>
          <a:p>
            <a:r>
              <a:rPr lang="en-US" dirty="0" smtClean="0"/>
              <a:t>Collection </a:t>
            </a:r>
            <a:r>
              <a:rPr lang="en-US" dirty="0"/>
              <a:t>of </a:t>
            </a:r>
            <a:r>
              <a:rPr lang="en-US" dirty="0" err="1"/>
              <a:t>Howto's</a:t>
            </a:r>
            <a:r>
              <a:rPr lang="en-US" dirty="0"/>
              <a:t> and Overviews 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set of Tutorials for Learners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09" y="960287"/>
            <a:ext cx="5516239" cy="419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57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Answers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8125" y="1370839"/>
            <a:ext cx="4220894" cy="3323626"/>
          </a:xfrm>
        </p:spPr>
        <p:txBody>
          <a:bodyPr>
            <a:normAutofit/>
          </a:bodyPr>
          <a:lstStyle/>
          <a:p>
            <a:r>
              <a:rPr lang="en-US" dirty="0"/>
              <a:t>I need answers ASAP </a:t>
            </a:r>
            <a:endParaRPr lang="en-US" dirty="0" smtClean="0"/>
          </a:p>
          <a:p>
            <a:pPr lvl="1"/>
            <a:r>
              <a:rPr lang="en-US" dirty="0" smtClean="0"/>
              <a:t>Use Qt support </a:t>
            </a:r>
            <a:r>
              <a:rPr lang="en-US" dirty="0">
                <a:hlinkClick r:id="rId2"/>
              </a:rPr>
              <a:t>http://www.qt.io/support/</a:t>
            </a:r>
            <a:r>
              <a:rPr lang="en-US" dirty="0"/>
              <a:t>  </a:t>
            </a:r>
          </a:p>
          <a:p>
            <a:pPr lvl="1"/>
            <a:r>
              <a:rPr lang="en-US" dirty="0" smtClean="0"/>
              <a:t>Meet Qt professional in IRC </a:t>
            </a:r>
            <a:r>
              <a:rPr lang="en-US" dirty="0">
                <a:hlinkClick r:id="rId3"/>
              </a:rPr>
              <a:t>https://wiki.qt.io/Online_Communities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Questions and answers forum – Qt Centre  </a:t>
            </a:r>
            <a:r>
              <a:rPr lang="en-US" dirty="0">
                <a:hlinkClick r:id="rId4"/>
              </a:rPr>
              <a:t>http://www.qtcentre.org/content/</a:t>
            </a:r>
            <a:r>
              <a:rPr lang="en-US" dirty="0"/>
              <a:t> </a:t>
            </a:r>
          </a:p>
          <a:p>
            <a:r>
              <a:rPr lang="en-US" dirty="0"/>
              <a:t>It does not work</a:t>
            </a:r>
          </a:p>
          <a:p>
            <a:pPr lvl="1"/>
            <a:r>
              <a:rPr lang="en-US" dirty="0"/>
              <a:t>Bug reporting and </a:t>
            </a:r>
            <a:r>
              <a:rPr lang="en-US" dirty="0" smtClean="0"/>
              <a:t>finding </a:t>
            </a:r>
            <a:r>
              <a:rPr lang="en-US" dirty="0">
                <a:hlinkClick r:id="rId5"/>
              </a:rPr>
              <a:t>https://bugreports.qt.io</a:t>
            </a:r>
            <a:r>
              <a:rPr lang="en-US" dirty="0" smtClean="0">
                <a:hlinkClick r:id="rId5"/>
              </a:rPr>
              <a:t>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Stack Overflow </a:t>
            </a: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://stackoverflow.com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3323627"/>
          </a:xfrm>
        </p:spPr>
        <p:txBody>
          <a:bodyPr/>
          <a:lstStyle/>
          <a:p>
            <a:r>
              <a:rPr lang="en-US" dirty="0"/>
              <a:t>I have some time to study Qt myself</a:t>
            </a:r>
          </a:p>
          <a:p>
            <a:pPr lvl="1"/>
            <a:r>
              <a:rPr lang="en-US" dirty="0"/>
              <a:t>Qt Developer Guides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://wiki.qt.io/Developer-Guides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Learning videos </a:t>
            </a:r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://www.youtube.com/user/QtStudios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Books, tools, guides, documentation - </a:t>
            </a:r>
            <a:r>
              <a:rPr lang="en-US" dirty="0">
                <a:hlinkClick r:id="rId9"/>
              </a:rPr>
              <a:t>http://wiki.qt.io/Main_Page</a:t>
            </a:r>
            <a:r>
              <a:rPr lang="en-US" dirty="0"/>
              <a:t> </a:t>
            </a:r>
          </a:p>
          <a:p>
            <a:r>
              <a:rPr lang="en-US" dirty="0"/>
              <a:t>I want to know the latest Qt updates</a:t>
            </a:r>
          </a:p>
          <a:p>
            <a:pPr lvl="1"/>
            <a:r>
              <a:rPr lang="en-US" dirty="0"/>
              <a:t>Qt </a:t>
            </a:r>
            <a:r>
              <a:rPr lang="en-US" dirty="0" smtClean="0"/>
              <a:t>Blog </a:t>
            </a:r>
            <a:r>
              <a:rPr lang="en-US" dirty="0">
                <a:hlinkClick r:id="rId10"/>
              </a:rPr>
              <a:t>http://blog.qt.io</a:t>
            </a:r>
            <a:r>
              <a:rPr lang="en-US" dirty="0"/>
              <a:t> </a:t>
            </a:r>
          </a:p>
          <a:p>
            <a:r>
              <a:rPr lang="en-US" dirty="0"/>
              <a:t>I want to </a:t>
            </a:r>
            <a:r>
              <a:rPr lang="en-US" dirty="0" smtClean="0"/>
              <a:t>have some Qt apps </a:t>
            </a:r>
            <a:r>
              <a:rPr lang="en-US" dirty="0"/>
              <a:t>for free</a:t>
            </a:r>
          </a:p>
          <a:p>
            <a:pPr lvl="1"/>
            <a:r>
              <a:rPr lang="en-US" dirty="0">
                <a:hlinkClick r:id="rId11"/>
              </a:rPr>
              <a:t>http://qt-apps.org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399" y="4910502"/>
            <a:ext cx="765386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i="1" dirty="0" err="1">
                <a:latin typeface="Open Sans Light"/>
                <a:cs typeface="Open Sans Light"/>
              </a:rPr>
              <a:t>Qt's</a:t>
            </a:r>
            <a:r>
              <a:rPr lang="en-US" sz="1400" i="1" dirty="0">
                <a:latin typeface="Open Sans Light"/>
                <a:cs typeface="Open Sans Light"/>
              </a:rPr>
              <a:t> source code is easy to read, and can answer questions the reference </a:t>
            </a:r>
            <a:r>
              <a:rPr lang="en-US" sz="1400" i="1" dirty="0" smtClean="0">
                <a:latin typeface="Open Sans Light"/>
                <a:cs typeface="Open Sans Light"/>
              </a:rPr>
              <a:t>manual </a:t>
            </a:r>
            <a:r>
              <a:rPr lang="en-US" sz="1400" i="1" dirty="0">
                <a:latin typeface="Open Sans Light"/>
                <a:cs typeface="Open Sans Light"/>
              </a:rPr>
              <a:t>cannot answer!</a:t>
            </a:r>
            <a:br>
              <a:rPr lang="en-US" sz="1400" i="1" dirty="0">
                <a:latin typeface="Open Sans Light"/>
                <a:cs typeface="Open Sans Light"/>
              </a:rPr>
            </a:br>
            <a:endParaRPr lang="en-US" sz="1400" dirty="0">
              <a:effectLst/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24770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Coding Convention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9873" y="963840"/>
            <a:ext cx="8724730" cy="36420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spc="-3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QApplication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QLabel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customobject.h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br>
              <a:rPr lang="en-US" sz="1000" dirty="0">
                <a:latin typeface="Courier New"/>
                <a:cs typeface="Courier New"/>
              </a:rPr>
            </a:b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main(</a:t>
            </a: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argc</a:t>
            </a:r>
            <a:r>
              <a:rPr lang="en-US" sz="1000" dirty="0">
                <a:latin typeface="Courier New"/>
                <a:cs typeface="Courier New"/>
              </a:rPr>
              <a:t>,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</a:t>
            </a:r>
            <a:r>
              <a:rPr lang="en-US" sz="1000" dirty="0" err="1">
                <a:latin typeface="Courier New"/>
                <a:cs typeface="Courier New"/>
              </a:rPr>
              <a:t>argv</a:t>
            </a:r>
            <a:r>
              <a:rPr lang="en-US" sz="1000" dirty="0">
                <a:latin typeface="Courier New"/>
                <a:cs typeface="Courier New"/>
              </a:rPr>
              <a:t>[])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/>
                <a:cs typeface="Courier New"/>
              </a:rPr>
              <a:t>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application(</a:t>
            </a:r>
            <a:r>
              <a:rPr lang="en-US" sz="1000" dirty="0" err="1">
                <a:latin typeface="Courier New"/>
                <a:cs typeface="Courier New"/>
              </a:rPr>
              <a:t>argc</a:t>
            </a:r>
            <a:r>
              <a:rPr lang="en-US" sz="1000" dirty="0">
                <a:latin typeface="Courier New"/>
                <a:cs typeface="Courier New"/>
              </a:rPr>
              <a:t>,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argv</a:t>
            </a:r>
            <a:r>
              <a:rPr lang="en-US" sz="1000" dirty="0">
                <a:latin typeface="Courier New"/>
                <a:cs typeface="Courier New"/>
              </a:rPr>
              <a:t>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QLabel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label;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smtClean="0"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latin typeface="Courier New"/>
                <a:cs typeface="Courier New"/>
              </a:rPr>
              <a:t>customObject.setString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world"</a:t>
            </a:r>
            <a:r>
              <a:rPr lang="en-US" sz="1000" dirty="0">
                <a:latin typeface="Courier New"/>
                <a:cs typeface="Courier New"/>
              </a:rPr>
              <a:t>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smtClean="0"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latin typeface="Courier New"/>
                <a:cs typeface="Courier New"/>
              </a:rPr>
              <a:t>label.setText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latin typeface="Courier New"/>
                <a:cs typeface="Courier New"/>
              </a:rPr>
              <a:t>customObject.string</a:t>
            </a:r>
            <a:r>
              <a:rPr lang="en-US" sz="1000" dirty="0">
                <a:latin typeface="Courier New"/>
                <a:cs typeface="Courier New"/>
              </a:rPr>
              <a:t>());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smtClean="0"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latin typeface="Courier New"/>
                <a:cs typeface="Courier New"/>
              </a:rPr>
              <a:t>label.show</a:t>
            </a:r>
            <a:r>
              <a:rPr lang="en-US" sz="1000" dirty="0">
                <a:latin typeface="Courier New"/>
                <a:cs typeface="Courier New"/>
              </a:rPr>
              <a:t>();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application.exec</a:t>
            </a:r>
            <a:r>
              <a:rPr lang="en-US" sz="1000" dirty="0">
                <a:latin typeface="Courier New"/>
                <a:cs typeface="Courier New"/>
              </a:rPr>
              <a:t>();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smtClean="0">
                <a:latin typeface="Courier New"/>
                <a:cs typeface="Courier New"/>
              </a:rPr>
              <a:t>}</a:t>
            </a:r>
            <a:endParaRPr lang="en-GB" sz="10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39873" y="3160187"/>
            <a:ext cx="8724730" cy="2112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Char char="•"/>
              <a:defRPr sz="14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customobject.h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br>
              <a:rPr lang="en-US" sz="1000" dirty="0">
                <a:latin typeface="Courier New"/>
                <a:cs typeface="Courier New"/>
              </a:rPr>
            </a:b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::</a:t>
            </a:r>
            <a:r>
              <a:rPr lang="en-US" sz="1000" dirty="0" err="1"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*parent)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: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latin typeface="Courier New"/>
                <a:cs typeface="Courier New"/>
              </a:rPr>
              <a:t>(parent) { </a:t>
            </a:r>
            <a:r>
              <a:rPr lang="en-US" sz="10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/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::</a:t>
            </a:r>
            <a:r>
              <a:rPr lang="en-US" sz="1000" dirty="0" err="1">
                <a:latin typeface="Courier New"/>
                <a:cs typeface="Courier New"/>
              </a:rPr>
              <a:t>setString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&amp;string)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latin typeface="Courier New"/>
                <a:cs typeface="Courier New"/>
              </a:rPr>
              <a:t>{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(string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!=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00"/>
                </a:solidFill>
                <a:latin typeface="Courier New"/>
                <a:cs typeface="Courier New"/>
              </a:rPr>
              <a:t>m_string</a:t>
            </a:r>
            <a:r>
              <a:rPr lang="en-US" sz="1000" dirty="0">
                <a:latin typeface="Courier New"/>
                <a:cs typeface="Courier New"/>
              </a:rPr>
              <a:t>) </a:t>
            </a:r>
            <a:r>
              <a:rPr lang="en-US" sz="1000" dirty="0" err="1">
                <a:solidFill>
                  <a:srgbClr val="800000"/>
                </a:solidFill>
                <a:latin typeface="Courier New"/>
                <a:cs typeface="Courier New"/>
              </a:rPr>
              <a:t>m_string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=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string;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latin typeface="Courier New"/>
                <a:cs typeface="Courier New"/>
              </a:rPr>
              <a:t>} </a:t>
            </a:r>
            <a:r>
              <a:rPr lang="en-US" sz="1000" dirty="0">
                <a:latin typeface="Courier New"/>
                <a:cs typeface="Courier New"/>
              </a:rPr>
              <a:t/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::</a:t>
            </a:r>
            <a:r>
              <a:rPr lang="en-US" sz="1000" i="1" dirty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QEvent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*event)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latin typeface="Courier New"/>
                <a:cs typeface="Courier New"/>
              </a:rPr>
              <a:t>{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Dummy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example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latin typeface="Courier New"/>
                <a:cs typeface="Courier New"/>
              </a:rPr>
              <a:t>::</a:t>
            </a:r>
            <a:r>
              <a:rPr lang="en-US" sz="1000" i="1" dirty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sz="1000" dirty="0">
                <a:latin typeface="Courier New"/>
                <a:cs typeface="Courier New"/>
              </a:rPr>
              <a:t>(event);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latin typeface="Courier New"/>
                <a:cs typeface="Courier New"/>
              </a:rPr>
              <a:t>} </a:t>
            </a:r>
            <a:endParaRPr lang="en-US" sz="1000" dirty="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198606" y="282725"/>
            <a:ext cx="4765997" cy="2874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Char char="•"/>
              <a:defRPr sz="14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008000"/>
                </a:solidFill>
                <a:latin typeface="Courier New"/>
                <a:cs typeface="Courier New"/>
              </a:rPr>
              <a:t>Avoid acronyms, use camel-case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008000"/>
                </a:solidFill>
                <a:latin typeface="Courier New"/>
                <a:cs typeface="Courier New"/>
              </a:rPr>
              <a:t>Class names with capital first letter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008000"/>
                </a:solidFill>
                <a:latin typeface="Courier New"/>
                <a:cs typeface="Courier New"/>
              </a:rPr>
              <a:t>Function and variable names lower case first letter </a:t>
            </a:r>
            <a:endParaRPr lang="en-US" sz="10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000" dirty="0" smtClean="0">
              <a:solidFill>
                <a:srgbClr val="000080"/>
              </a:solidFill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000" dirty="0" err="1">
                <a:solidFill>
                  <a:srgbClr val="00800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br>
              <a:rPr lang="en-US" sz="1000" dirty="0">
                <a:latin typeface="Courier New"/>
                <a:cs typeface="Courier New"/>
              </a:rPr>
            </a:b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: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latin typeface="Courier New"/>
                <a:cs typeface="Courier New"/>
              </a:rPr>
              <a:t>{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sz="1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000" dirty="0">
                <a:latin typeface="Courier New"/>
                <a:cs typeface="Courier New"/>
              </a:rPr>
              <a:t>: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    explicit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*parent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=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000" dirty="0">
                <a:latin typeface="Courier New"/>
                <a:cs typeface="Courier New"/>
              </a:rPr>
              <a:t>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setString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&amp;string);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string()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000" dirty="0">
                <a:latin typeface="Courier New"/>
                <a:cs typeface="Courier New"/>
              </a:rPr>
              <a:t>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protected</a:t>
            </a:r>
            <a:r>
              <a:rPr lang="en-US" sz="1000" dirty="0">
                <a:latin typeface="Courier New"/>
                <a:cs typeface="Courier New"/>
              </a:rPr>
              <a:t>: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i="1" dirty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solidFill>
                  <a:srgbClr val="800080"/>
                </a:solidFill>
                <a:latin typeface="Courier New"/>
                <a:cs typeface="Courier New"/>
              </a:rPr>
              <a:t>QEvent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*event)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Q_DECL_OVERRIDE</a:t>
            </a:r>
            <a:r>
              <a:rPr lang="en-US" sz="1000" dirty="0">
                <a:latin typeface="Courier New"/>
                <a:cs typeface="Courier New"/>
              </a:rPr>
              <a:t>;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000" dirty="0">
                <a:latin typeface="Courier New"/>
                <a:cs typeface="Courier New"/>
              </a:rPr>
              <a:t>: </a:t>
            </a:r>
            <a:endParaRPr lang="en-US" sz="10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0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0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0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000" dirty="0" err="1">
                <a:solidFill>
                  <a:srgbClr val="800000"/>
                </a:solidFill>
                <a:latin typeface="Courier New"/>
                <a:cs typeface="Courier New"/>
              </a:rPr>
              <a:t>m_string</a:t>
            </a:r>
            <a:r>
              <a:rPr lang="en-US" sz="1000" dirty="0">
                <a:latin typeface="Courier New"/>
                <a:cs typeface="Courier New"/>
              </a:rPr>
              <a:t>;</a:t>
            </a:r>
            <a:r>
              <a:rPr lang="en-US" sz="10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0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 dirty="0" smtClean="0">
                <a:latin typeface="Courier New"/>
                <a:cs typeface="Courier New"/>
              </a:rPr>
              <a:t>}</a:t>
            </a:r>
            <a:r>
              <a:rPr lang="en-US" sz="1000" dirty="0">
                <a:latin typeface="Courier New"/>
                <a:cs typeface="Courier New"/>
              </a:rPr>
              <a:t>; </a:t>
            </a:r>
            <a:br>
              <a:rPr lang="en-US" sz="1000" dirty="0">
                <a:latin typeface="Courier New"/>
                <a:cs typeface="Courier New"/>
              </a:rPr>
            </a:br>
            <a:endParaRPr lang="en-GB" sz="10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00672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Includes and Compilation Time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/>
              <a:t>includes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&gt; 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/>
              <a:t>Module includes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>
                <a:latin typeface="Courier New"/>
                <a:cs typeface="Courier New"/>
              </a:rPr>
              <a:t>QtGui</a:t>
            </a:r>
            <a:r>
              <a:rPr lang="en-US" dirty="0">
                <a:latin typeface="Courier New"/>
                <a:cs typeface="Courier New"/>
              </a:rPr>
              <a:t>&gt; 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Reduce compilation time</a:t>
            </a:r>
          </a:p>
          <a:p>
            <a:pPr lvl="1"/>
            <a:r>
              <a:rPr lang="en-US" dirty="0"/>
              <a:t>Use class includes </a:t>
            </a:r>
            <a:endParaRPr lang="en-US" dirty="0" smtClean="0"/>
          </a:p>
          <a:p>
            <a:pPr lvl="2"/>
            <a:r>
              <a:rPr lang="en-US" dirty="0" smtClean="0">
                <a:latin typeface="Courier New"/>
                <a:cs typeface="Courier New"/>
              </a:rPr>
              <a:t>#</a:t>
            </a:r>
            <a:r>
              <a:rPr lang="en-US" dirty="0">
                <a:latin typeface="Courier New"/>
                <a:cs typeface="Courier New"/>
              </a:rPr>
              <a:t>include &lt;</a:t>
            </a:r>
            <a:r>
              <a:rPr lang="en-US" dirty="0" err="1" smtClean="0">
                <a:latin typeface="Courier New"/>
                <a:cs typeface="Courier New"/>
              </a:rPr>
              <a:t>QLabel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Forward </a:t>
            </a:r>
            <a:r>
              <a:rPr lang="en-US" dirty="0" smtClean="0"/>
              <a:t>declarations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QT_FORWARD_DECLARE_CLASS(</a:t>
            </a:r>
            <a:r>
              <a:rPr lang="en-US" dirty="0" err="1" smtClean="0">
                <a:latin typeface="Courier New"/>
                <a:cs typeface="Courier New"/>
              </a:rPr>
              <a:t>QLabel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endParaRPr lang="en-US" dirty="0">
              <a:latin typeface="Courier New"/>
              <a:cs typeface="Courier New"/>
            </a:endParaRPr>
          </a:p>
          <a:p>
            <a:endParaRPr lang="en-US" i="1" dirty="0" smtClean="0"/>
          </a:p>
          <a:p>
            <a:r>
              <a:rPr lang="en-US" i="1" dirty="0" smtClean="0"/>
              <a:t>Place </a:t>
            </a:r>
            <a:r>
              <a:rPr lang="en-US" i="1" dirty="0"/>
              <a:t>module includes before other </a:t>
            </a:r>
            <a:r>
              <a:rPr lang="en-US" i="1" dirty="0" smtClean="0"/>
              <a:t>includes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938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Qt Debugging Aids – </a:t>
            </a:r>
            <a:r>
              <a:rPr lang="en-GB" dirty="0" smtClean="0"/>
              <a:t>Logging 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QDebug</a:t>
            </a:r>
            <a:r>
              <a:rPr lang="en-US" dirty="0"/>
              <a:t> allows streaming debug information to </a:t>
            </a:r>
            <a:r>
              <a:rPr lang="en-US" dirty="0" err="1" smtClean="0"/>
              <a:t>QString</a:t>
            </a:r>
            <a:r>
              <a:rPr lang="en-US" dirty="0" smtClean="0"/>
              <a:t> or any </a:t>
            </a:r>
            <a:r>
              <a:rPr lang="en-US" dirty="0" err="1" smtClean="0">
                <a:latin typeface="Courier New"/>
                <a:cs typeface="Courier New"/>
              </a:rPr>
              <a:t>QIODevice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QIODevice</a:t>
            </a:r>
            <a:r>
              <a:rPr lang="en-US" dirty="0" smtClean="0"/>
              <a:t> subclasses: </a:t>
            </a:r>
            <a:r>
              <a:rPr lang="en-US" dirty="0" err="1" smtClean="0">
                <a:latin typeface="Courier New"/>
                <a:cs typeface="Courier New"/>
              </a:rPr>
              <a:t>QBuffer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QFileDevice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QProcess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Often </a:t>
            </a:r>
            <a:r>
              <a:rPr lang="en-US" dirty="0"/>
              <a:t>more convenient to use </a:t>
            </a:r>
            <a:r>
              <a:rPr lang="en-US" dirty="0" smtClean="0"/>
              <a:t>macros </a:t>
            </a:r>
            <a:r>
              <a:rPr lang="en-US" dirty="0" err="1" smtClean="0">
                <a:latin typeface="Courier New"/>
                <a:cs typeface="Courier New"/>
              </a:rPr>
              <a:t>qInfo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,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qDebug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qWarning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qCritical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qFatal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/>
          </a:p>
          <a:p>
            <a:pPr lvl="1"/>
            <a:r>
              <a:rPr lang="en-US" dirty="0" smtClean="0"/>
              <a:t>Macros expand to corresponding function calls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QMessageLogger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Message logger uses </a:t>
            </a:r>
            <a:r>
              <a:rPr lang="en-US" dirty="0" err="1" smtClean="0">
                <a:latin typeface="Courier New"/>
                <a:cs typeface="Courier New"/>
              </a:rPr>
              <a:t>QtMessageHandler</a:t>
            </a:r>
            <a:endParaRPr lang="en-US" dirty="0"/>
          </a:p>
          <a:p>
            <a:pPr lvl="1"/>
            <a:r>
              <a:rPr lang="en-US" dirty="0" smtClean="0"/>
              <a:t>Suppress </a:t>
            </a:r>
            <a:r>
              <a:rPr lang="en-US" dirty="0"/>
              <a:t>messages by adding </a:t>
            </a:r>
            <a:r>
              <a:rPr lang="en-US" sz="1300" dirty="0">
                <a:latin typeface="Courier New"/>
                <a:cs typeface="Courier New"/>
              </a:rPr>
              <a:t>DEFINES += </a:t>
            </a:r>
            <a:r>
              <a:rPr lang="en-US" sz="1300" dirty="0" smtClean="0">
                <a:latin typeface="Courier New"/>
                <a:cs typeface="Courier New"/>
              </a:rPr>
              <a:t>QT_NO_DEBUG_OUTPUT QT_NO_WARNING_OUTPUT QT_NO_INFO_OUTPUT </a:t>
            </a:r>
            <a:r>
              <a:rPr lang="en-US" dirty="0" smtClean="0"/>
              <a:t>to </a:t>
            </a:r>
            <a:r>
              <a:rPr lang="en-US" dirty="0"/>
              <a:t>your .pro file or installing </a:t>
            </a:r>
            <a:r>
              <a:rPr lang="en-US" dirty="0" smtClean="0"/>
              <a:t>a custom </a:t>
            </a:r>
            <a:r>
              <a:rPr lang="en-US" dirty="0"/>
              <a:t>message handler</a:t>
            </a:r>
          </a:p>
          <a:p>
            <a:endParaRPr lang="en-US" dirty="0"/>
          </a:p>
          <a:p>
            <a:pPr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2867" y="4326071"/>
            <a:ext cx="7739182" cy="901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// #include &lt;</a:t>
            </a:r>
            <a:r>
              <a:rPr lang="en-US" sz="12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QtDebug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&gt; 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"Method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computed: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%d"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 err="1" smtClean="0">
                <a:latin typeface="Courier New"/>
                <a:cs typeface="Courier New"/>
              </a:rPr>
              <a:t>ntVariable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"Mouse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was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clicked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mouseEvent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pos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QMessageLogger</a:t>
            </a:r>
            <a:r>
              <a:rPr lang="en-US" sz="1200" dirty="0">
                <a:latin typeface="Courier New"/>
                <a:cs typeface="Courier New"/>
              </a:rPr>
              <a:t>(__FILE__,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__LINE__,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Q_FUNC_INFO</a:t>
            </a:r>
            <a:r>
              <a:rPr lang="en-US" sz="1200" dirty="0">
                <a:latin typeface="Courier New"/>
                <a:cs typeface="Courier New"/>
              </a:rPr>
              <a:t>).debug()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no”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  <a:endParaRPr lang="en-US" sz="1200" dirty="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42867" y="1981930"/>
            <a:ext cx="7739182" cy="524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QDebug</a:t>
            </a:r>
            <a:r>
              <a:rPr lang="en-GB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debug</a:t>
            </a:r>
            <a:r>
              <a:rPr lang="en-GB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GB" sz="1200" dirty="0" err="1">
                <a:solidFill>
                  <a:schemeClr val="tx1"/>
                </a:solidFill>
                <a:latin typeface="Courier New"/>
                <a:cs typeface="Courier New"/>
              </a:rPr>
              <a:t>a</a:t>
            </a:r>
            <a:r>
              <a:rPr lang="en-GB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DebugDevice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debug</a:t>
            </a:r>
            <a:r>
              <a:rPr lang="en-GB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"Something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happened</a:t>
            </a: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GB" sz="12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02198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 Message Categories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Allows controlling which messages to log and which to ignore </a:t>
            </a:r>
          </a:p>
          <a:p>
            <a:r>
              <a:rPr lang="en-GB" dirty="0" smtClean="0"/>
              <a:t>Message types </a:t>
            </a:r>
            <a:r>
              <a:rPr lang="en-GB" dirty="0"/>
              <a:t>(debug, warning etc.) and </a:t>
            </a:r>
            <a:r>
              <a:rPr lang="en-GB" dirty="0" smtClean="0"/>
              <a:t>categories can be enabled/disabled 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Define </a:t>
            </a:r>
            <a:r>
              <a:rPr lang="en-GB" dirty="0"/>
              <a:t>a category using </a:t>
            </a:r>
            <a:r>
              <a:rPr lang="en-GB" dirty="0" err="1">
                <a:latin typeface="Courier New"/>
                <a:cs typeface="Courier New"/>
              </a:rPr>
              <a:t>QLoggingCategory</a:t>
            </a:r>
            <a:r>
              <a:rPr lang="en-GB" dirty="0"/>
              <a:t> or use macros to declare </a:t>
            </a:r>
            <a:r>
              <a:rPr lang="en-GB" dirty="0" smtClean="0"/>
              <a:t>and define </a:t>
            </a:r>
            <a:r>
              <a:rPr lang="en-GB" dirty="0"/>
              <a:t>categories </a:t>
            </a:r>
          </a:p>
          <a:p>
            <a:pPr lvl="1"/>
            <a:r>
              <a:rPr lang="en-GB" sz="1200" dirty="0">
                <a:solidFill>
                  <a:srgbClr val="800080"/>
                </a:solidFill>
                <a:latin typeface="Courier New"/>
                <a:cs typeface="Courier New"/>
              </a:rPr>
              <a:t>Q_DECLARE_LOGGING_CATEGORY</a:t>
            </a:r>
            <a:r>
              <a:rPr lang="en-GB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GB" sz="1200" dirty="0" err="1">
                <a:latin typeface="Courier New"/>
                <a:cs typeface="Courier New"/>
              </a:rPr>
              <a:t>a</a:t>
            </a:r>
            <a:r>
              <a:rPr lang="en-GB" sz="1200" dirty="0" err="1" smtClean="0">
                <a:latin typeface="Courier New"/>
                <a:cs typeface="Courier New"/>
              </a:rPr>
              <a:t>Category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GB" sz="1200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GB" sz="1200" dirty="0">
                <a:solidFill>
                  <a:srgbClr val="800080"/>
                </a:solidFill>
                <a:latin typeface="Courier New"/>
                <a:cs typeface="Courier New"/>
              </a:rPr>
              <a:t>Q_LOGGING_CATEGORY</a:t>
            </a:r>
            <a:r>
              <a:rPr lang="en-GB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GB" sz="1200" dirty="0" err="1">
                <a:latin typeface="Courier New"/>
                <a:cs typeface="Courier New"/>
              </a:rPr>
              <a:t>a</a:t>
            </a:r>
            <a:r>
              <a:rPr lang="en-GB" sz="1200" dirty="0" err="1" smtClean="0">
                <a:latin typeface="Courier New"/>
                <a:cs typeface="Courier New"/>
              </a:rPr>
              <a:t>Category</a:t>
            </a:r>
            <a:r>
              <a:rPr lang="en-GB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GB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GB" sz="12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com.theqtcompany.application</a:t>
            </a:r>
            <a:r>
              <a:rPr lang="en-GB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GB" sz="1200" dirty="0" smtClean="0">
                <a:latin typeface="Courier New"/>
                <a:cs typeface="Courier New"/>
              </a:rPr>
              <a:t>, </a:t>
            </a:r>
            <a:r>
              <a:rPr lang="en-GB" sz="1200" dirty="0" err="1">
                <a:latin typeface="Courier New"/>
                <a:cs typeface="Courier New"/>
              </a:rPr>
              <a:t>QtWarningMsg</a:t>
            </a:r>
            <a:r>
              <a:rPr lang="en-GB" sz="1200" dirty="0">
                <a:latin typeface="Courier New"/>
                <a:cs typeface="Courier New"/>
              </a:rPr>
              <a:t>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4843" y="3089824"/>
            <a:ext cx="7747206" cy="186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QLoggingCategory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category(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com.theqtcompany.app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err="1" smtClean="0">
                <a:latin typeface="Courier New"/>
                <a:cs typeface="Courier New"/>
              </a:rPr>
              <a:t>category.setEnabled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QtDebugMsg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false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qCWarning</a:t>
            </a:r>
            <a:r>
              <a:rPr lang="en-US" sz="1200" dirty="0">
                <a:latin typeface="Courier New"/>
                <a:cs typeface="Courier New"/>
              </a:rPr>
              <a:t>(category)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warning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message"</a:t>
            </a:r>
            <a:r>
              <a:rPr lang="en-US" sz="1200" dirty="0">
                <a:latin typeface="Courier New"/>
                <a:cs typeface="Courier New"/>
              </a:rPr>
              <a:t>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000080"/>
                </a:solidFill>
                <a:latin typeface="Courier New"/>
                <a:cs typeface="Courier New"/>
              </a:rPr>
              <a:t>qCDebug</a:t>
            </a:r>
            <a:r>
              <a:rPr lang="en-US" sz="1200" dirty="0">
                <a:latin typeface="Courier New"/>
                <a:cs typeface="Courier New"/>
              </a:rPr>
              <a:t>(category)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"This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not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logged"</a:t>
            </a:r>
            <a:r>
              <a:rPr lang="en-US" sz="1200" dirty="0">
                <a:latin typeface="Courier New"/>
                <a:cs typeface="Courier New"/>
              </a:rPr>
              <a:t>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000080"/>
                </a:solidFill>
                <a:latin typeface="Courier New"/>
                <a:cs typeface="Courier New"/>
              </a:rPr>
              <a:t>qCWarning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aCategory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"Another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warning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message"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Outputs: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GB" sz="1200" dirty="0" err="1" smtClean="0">
                <a:solidFill>
                  <a:srgbClr val="AA0000"/>
                </a:solidFill>
                <a:latin typeface="Courier New"/>
                <a:cs typeface="Courier New"/>
              </a:rPr>
              <a:t>com.theqtcompany.app</a:t>
            </a:r>
            <a:r>
              <a:rPr lang="en-GB" sz="1200" dirty="0">
                <a:solidFill>
                  <a:srgbClr val="AA0000"/>
                </a:solidFill>
                <a:latin typeface="Courier New"/>
                <a:cs typeface="Courier New"/>
              </a:rPr>
              <a:t>: A warning </a:t>
            </a:r>
            <a:r>
              <a:rPr lang="en-GB" sz="1200" dirty="0" smtClean="0">
                <a:solidFill>
                  <a:srgbClr val="AA0000"/>
                </a:solidFill>
                <a:latin typeface="Courier New"/>
                <a:cs typeface="Courier New"/>
              </a:rPr>
              <a:t>message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GB" sz="1200" dirty="0" err="1" smtClean="0">
                <a:solidFill>
                  <a:srgbClr val="AA0000"/>
                </a:solidFill>
                <a:latin typeface="Courier New"/>
                <a:cs typeface="Courier New"/>
              </a:rPr>
              <a:t>com.theqtcompany.application</a:t>
            </a:r>
            <a:r>
              <a:rPr lang="en-GB" sz="1200" dirty="0" smtClean="0">
                <a:solidFill>
                  <a:srgbClr val="AA0000"/>
                </a:solidFill>
                <a:latin typeface="Courier New"/>
                <a:cs typeface="Courier New"/>
              </a:rPr>
              <a:t>: Another warning message</a:t>
            </a:r>
            <a:endParaRPr lang="en-GB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2807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Qt?</a:t>
            </a:r>
          </a:p>
          <a:p>
            <a:r>
              <a:rPr lang="en-US" dirty="0"/>
              <a:t>Qt </a:t>
            </a:r>
            <a:r>
              <a:rPr lang="en-US" dirty="0" smtClean="0"/>
              <a:t>Modules</a:t>
            </a:r>
            <a:endParaRPr lang="en-US" dirty="0"/>
          </a:p>
          <a:p>
            <a:r>
              <a:rPr lang="en-US" dirty="0"/>
              <a:t>Licensing Options</a:t>
            </a:r>
          </a:p>
          <a:p>
            <a:r>
              <a:rPr lang="en-US" dirty="0"/>
              <a:t>Creating, Building, and Debugging Applications with QtCreator</a:t>
            </a:r>
          </a:p>
          <a:p>
            <a:r>
              <a:rPr lang="en-US" dirty="0"/>
              <a:t>Practical Tips for Developers</a:t>
            </a:r>
          </a:p>
          <a:p>
            <a:pPr lvl="1"/>
            <a:r>
              <a:rPr lang="en-US" dirty="0"/>
              <a:t>Logging Messages, </a:t>
            </a:r>
            <a:r>
              <a:rPr lang="en-US" dirty="0" smtClean="0"/>
              <a:t>Asserts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922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Qt Debugging Aids – </a:t>
            </a:r>
            <a:r>
              <a:rPr lang="en-GB" dirty="0" smtClean="0"/>
              <a:t>Asserts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647555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Q_ASSERT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smtClean="0">
                <a:latin typeface="Courier New"/>
                <a:cs typeface="Courier New"/>
              </a:rPr>
              <a:t>Q_ASSERT_X</a:t>
            </a:r>
          </a:p>
          <a:p>
            <a:r>
              <a:rPr lang="en-US" dirty="0" smtClean="0">
                <a:latin typeface="Courier New"/>
                <a:cs typeface="Courier New"/>
              </a:rPr>
              <a:t>Uses </a:t>
            </a:r>
            <a:r>
              <a:rPr lang="en-US" dirty="0" err="1" smtClean="0">
                <a:latin typeface="Courier New"/>
                <a:cs typeface="Courier New"/>
              </a:rPr>
              <a:t>qFatal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, which aborts the application, when the default message logger used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4843" y="2040810"/>
            <a:ext cx="7747206" cy="1553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Q_ASSERT_X</a:t>
            </a:r>
            <a:r>
              <a:rPr lang="fi-FI" sz="1200" dirty="0">
                <a:latin typeface="Courier New"/>
                <a:cs typeface="Courier New"/>
              </a:rPr>
              <a:t>(</a:t>
            </a:r>
            <a:r>
              <a:rPr lang="fi-FI" sz="1200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latin typeface="Courier New"/>
                <a:cs typeface="Courier New"/>
              </a:rPr>
              <a:t>&gt;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fi-FI" sz="1200" dirty="0">
                <a:latin typeface="Courier New"/>
                <a:cs typeface="Courier New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solidFill>
                  <a:srgbClr val="800080"/>
                </a:solidFill>
                <a:latin typeface="Courier New"/>
                <a:cs typeface="Courier New"/>
              </a:rPr>
              <a:t>Q_FUNC_INFO</a:t>
            </a:r>
            <a:r>
              <a:rPr lang="fi-FI" sz="1200" dirty="0">
                <a:latin typeface="Courier New"/>
                <a:cs typeface="Courier New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fi-FI" sz="1200" dirty="0" err="1">
                <a:solidFill>
                  <a:srgbClr val="008000"/>
                </a:solidFill>
                <a:latin typeface="Courier New"/>
                <a:cs typeface="Courier New"/>
              </a:rPr>
              <a:t>False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/>
                <a:cs typeface="Courier New"/>
              </a:rPr>
              <a:t>condition</a:t>
            </a: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fi-FI" sz="1200" dirty="0">
                <a:latin typeface="Courier New"/>
                <a:cs typeface="Courier New"/>
              </a:rPr>
              <a:t>); </a:t>
            </a:r>
            <a:endParaRPr lang="fi-FI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/>
                <a:cs typeface="Courier New"/>
              </a:rPr>
              <a:t>Q_ASSERT(false</a:t>
            </a: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)</a:t>
            </a:r>
            <a:r>
              <a:rPr lang="fi-FI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8000"/>
                </a:solidFill>
                <a:latin typeface="Courier New"/>
                <a:cs typeface="Courier New"/>
              </a:rPr>
              <a:t>//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Outputs: </a:t>
            </a:r>
            <a:endParaRPr lang="fi-FI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ASSERT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failure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in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int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main(int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char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**): "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False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condition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",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err="1" smtClean="0">
                <a:solidFill>
                  <a:schemeClr val="tx1"/>
                </a:solidFill>
                <a:latin typeface="Courier New"/>
                <a:cs typeface="Courier New"/>
              </a:rPr>
              <a:t>file</a:t>
            </a:r>
            <a:r>
              <a:rPr lang="fi-FI" sz="1200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u="sng" dirty="0">
                <a:solidFill>
                  <a:schemeClr val="tx1"/>
                </a:solidFill>
                <a:latin typeface="Courier New"/>
                <a:cs typeface="Courier New"/>
                <a:hlinkClick r:id="rId2" action="ppaction://hlinkfile"/>
              </a:rPr>
              <a:t>..</a:t>
            </a:r>
            <a:r>
              <a:rPr lang="fi-FI" sz="1200" u="sng" dirty="0" smtClean="0">
                <a:solidFill>
                  <a:schemeClr val="tx1"/>
                </a:solidFill>
                <a:latin typeface="Courier New"/>
                <a:cs typeface="Courier New"/>
                <a:hlinkClick r:id="rId2" action="ppaction://hlinkfile"/>
              </a:rPr>
              <a:t>/demoApplication/</a:t>
            </a:r>
            <a:r>
              <a:rPr lang="fi-FI" sz="1200" u="sng" dirty="0">
                <a:solidFill>
                  <a:schemeClr val="tx1"/>
                </a:solidFill>
                <a:latin typeface="Courier New"/>
                <a:cs typeface="Courier New"/>
                <a:hlinkClick r:id="rId2" action="ppaction://hlinkfile"/>
              </a:rPr>
              <a:t>main.cpp, line 17</a:t>
            </a:r>
            <a:endParaRPr lang="fi-FI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The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program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has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unexpectedly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chemeClr val="tx1"/>
                </a:solidFill>
                <a:latin typeface="Courier New"/>
                <a:cs typeface="Courier New"/>
              </a:rPr>
              <a:t>finished</a:t>
            </a:r>
            <a:r>
              <a:rPr lang="fi-FI" sz="1200" dirty="0">
                <a:solidFill>
                  <a:schemeClr val="tx1"/>
                </a:solidFill>
                <a:latin typeface="Courier New"/>
                <a:cs typeface="Courier New"/>
              </a:rPr>
              <a:t>.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Courier New"/>
              <a:cs typeface="Courier New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017" y="3361420"/>
            <a:ext cx="5126002" cy="254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48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Qt Debugging Aids – </a:t>
            </a:r>
            <a:r>
              <a:rPr lang="en-GB" dirty="0" smtClean="0"/>
              <a:t>Debug </a:t>
            </a:r>
            <a:r>
              <a:rPr lang="en-GB" dirty="0"/>
              <a:t>Dumps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Each </a:t>
            </a:r>
            <a:r>
              <a:rPr lang="en-US" dirty="0" err="1" smtClean="0"/>
              <a:t>QObject</a:t>
            </a:r>
            <a:r>
              <a:rPr lang="en-US" dirty="0" smtClean="0"/>
              <a:t> can be named with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GB" dirty="0" err="1" smtClean="0">
                <a:latin typeface="Courier New"/>
                <a:cs typeface="Courier New"/>
              </a:rPr>
              <a:t>setObjectName</a:t>
            </a:r>
            <a:r>
              <a:rPr lang="en-GB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smtClean="0"/>
              <a:t>The name </a:t>
            </a:r>
            <a:r>
              <a:rPr lang="en-US" dirty="0"/>
              <a:t>can be retrieved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objectName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/>
              <a:t>a lot of the debugging information is only really helpful if these names are set, it is good Qt programming style to do </a:t>
            </a:r>
            <a:r>
              <a:rPr lang="en-GB" dirty="0" smtClean="0"/>
              <a:t>so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Debug dumps</a:t>
            </a:r>
          </a:p>
          <a:p>
            <a:pPr lvl="1"/>
            <a:r>
              <a:rPr lang="en-GB" dirty="0" smtClean="0"/>
              <a:t>Work only in debug builds </a:t>
            </a:r>
            <a:endParaRPr lang="en-GB" dirty="0"/>
          </a:p>
          <a:p>
            <a:pPr lvl="1"/>
            <a:r>
              <a:rPr lang="en-GB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dumpObjectInfo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dirty="0"/>
              <a:t> dumps information about object internals, like signals/slots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dumpObjectTree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dumps the parent/child relationships of all descendant objects</a:t>
            </a:r>
            <a:endParaRPr lang="en-GB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4843" y="3911798"/>
            <a:ext cx="3664936" cy="1088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OBJECT </a:t>
            </a:r>
            <a:r>
              <a:rPr lang="fi-FI" sz="1200" dirty="0" err="1">
                <a:solidFill>
                  <a:srgbClr val="000000"/>
                </a:solidFill>
                <a:latin typeface="Courier New"/>
                <a:cs typeface="Courier New"/>
              </a:rPr>
              <a:t>QApplication::unnamed</a:t>
            </a:r>
            <a:endParaRPr lang="fi-FI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SIGNALS </a:t>
            </a:r>
            <a:r>
              <a:rPr lang="fi-FI" sz="1200" dirty="0">
                <a:solidFill>
                  <a:srgbClr val="000000"/>
                </a:solidFill>
                <a:latin typeface="Courier New"/>
                <a:cs typeface="Courier New"/>
              </a:rPr>
              <a:t>OUT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fi-FI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signal</a:t>
            </a:r>
            <a:r>
              <a:rPr lang="fi-FI" sz="1200" dirty="0">
                <a:solidFill>
                  <a:srgbClr val="000000"/>
                </a:solidFill>
                <a:latin typeface="Courier New"/>
                <a:cs typeface="Courier New"/>
              </a:rPr>
              <a:t>: </a:t>
            </a:r>
            <a:r>
              <a:rPr lang="fi-FI" sz="1200" dirty="0" err="1">
                <a:solidFill>
                  <a:srgbClr val="000000"/>
                </a:solidFill>
                <a:latin typeface="Courier New"/>
                <a:cs typeface="Courier New"/>
              </a:rPr>
              <a:t>destroyed(QObject</a:t>
            </a:r>
            <a:r>
              <a:rPr lang="fi-FI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fi-FI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smtClean="0">
                <a:latin typeface="Courier New"/>
                <a:cs typeface="Courier New"/>
              </a:rPr>
              <a:t>    </a:t>
            </a:r>
            <a:r>
              <a:rPr lang="fi-FI" sz="1200" dirty="0" err="1" smtClean="0">
                <a:latin typeface="Courier New"/>
                <a:cs typeface="Courier New"/>
              </a:rPr>
              <a:t>signal</a:t>
            </a:r>
            <a:r>
              <a:rPr lang="fi-FI" sz="1200" dirty="0">
                <a:latin typeface="Courier New"/>
                <a:cs typeface="Courier New"/>
              </a:rPr>
              <a:t>: </a:t>
            </a:r>
            <a:r>
              <a:rPr lang="fi-FI" sz="1200" dirty="0" err="1">
                <a:latin typeface="Courier New"/>
                <a:cs typeface="Courier New"/>
              </a:rPr>
              <a:t>destroyed</a:t>
            </a:r>
            <a:r>
              <a:rPr lang="fi-FI" sz="1200" dirty="0">
                <a:latin typeface="Courier New"/>
                <a:cs typeface="Courier New"/>
              </a:rPr>
              <a:t>()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smtClean="0">
                <a:latin typeface="Courier New"/>
                <a:cs typeface="Courier New"/>
              </a:rPr>
              <a:t>    </a:t>
            </a:r>
            <a:r>
              <a:rPr lang="fi-FI" sz="1200" dirty="0" err="1" smtClean="0">
                <a:latin typeface="Courier New"/>
                <a:cs typeface="Courier New"/>
              </a:rPr>
              <a:t>signal</a:t>
            </a:r>
            <a:r>
              <a:rPr lang="fi-FI" sz="1200" dirty="0">
                <a:latin typeface="Courier New"/>
                <a:cs typeface="Courier New"/>
              </a:rPr>
              <a:t>: </a:t>
            </a:r>
            <a:r>
              <a:rPr lang="fi-FI" sz="1200" dirty="0" err="1">
                <a:latin typeface="Courier New"/>
                <a:cs typeface="Courier New"/>
              </a:rPr>
              <a:t>objectNameChanged(</a:t>
            </a:r>
            <a:r>
              <a:rPr lang="fi-FI" sz="1200" dirty="0" err="1" smtClean="0">
                <a:latin typeface="Courier New"/>
                <a:cs typeface="Courier New"/>
              </a:rPr>
              <a:t>QString</a:t>
            </a:r>
            <a:r>
              <a:rPr lang="fi-FI" sz="1200" dirty="0" smtClean="0">
                <a:latin typeface="Courier New"/>
                <a:cs typeface="Courier New"/>
              </a:rPr>
              <a:t>)</a:t>
            </a:r>
            <a:endParaRPr lang="fi-FI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fi-FI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Courier New"/>
              <a:cs typeface="Courier New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22097" y="3911798"/>
            <a:ext cx="3664936" cy="1088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QApplication</a:t>
            </a:r>
            <a:r>
              <a:rPr lang="en-US" sz="1200" dirty="0">
                <a:latin typeface="Courier New"/>
                <a:cs typeface="Courier New"/>
              </a:rPr>
              <a:t>::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QCocoaEventDispatcher</a:t>
            </a:r>
            <a:r>
              <a:rPr lang="en-US" sz="1200" dirty="0">
                <a:latin typeface="Courier New"/>
                <a:cs typeface="Courier New"/>
              </a:rPr>
              <a:t>:: 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QSessionManager</a:t>
            </a:r>
            <a:r>
              <a:rPr lang="en-US" sz="1200" dirty="0">
                <a:latin typeface="Courier New"/>
                <a:cs typeface="Courier New"/>
              </a:rPr>
              <a:t>::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QMacStyle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macintosh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8196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Qt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licenses can be used with Qt?</a:t>
            </a:r>
            <a:endParaRPr lang="en-US" dirty="0"/>
          </a:p>
          <a:p>
            <a:r>
              <a:rPr lang="en-US" dirty="0"/>
              <a:t>Which code lines do you need for a minimal Qt application? </a:t>
            </a:r>
          </a:p>
          <a:p>
            <a:r>
              <a:rPr lang="en-US" dirty="0"/>
              <a:t>What is a .pro file?</a:t>
            </a:r>
          </a:p>
          <a:p>
            <a:r>
              <a:rPr lang="en-US" dirty="0"/>
              <a:t>What is </a:t>
            </a:r>
            <a:r>
              <a:rPr lang="en-US" dirty="0" err="1"/>
              <a:t>qmake</a:t>
            </a:r>
            <a:r>
              <a:rPr lang="en-US" dirty="0"/>
              <a:t>, and when is it a good idea to use it</a:t>
            </a:r>
          </a:p>
          <a:p>
            <a:r>
              <a:rPr lang="en-US" dirty="0"/>
              <a:t>What is a Qt module and how to enable it in your project</a:t>
            </a:r>
          </a:p>
          <a:p>
            <a:r>
              <a:rPr lang="en-US" dirty="0"/>
              <a:t>How can you include a 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/>
              <a:t> from the </a:t>
            </a:r>
            <a:r>
              <a:rPr lang="en-US" dirty="0" err="1"/>
              <a:t>QtGui</a:t>
            </a:r>
            <a:r>
              <a:rPr lang="en-US" dirty="0"/>
              <a:t> module</a:t>
            </a:r>
          </a:p>
          <a:p>
            <a:r>
              <a:rPr lang="en-US" dirty="0"/>
              <a:t>Name places where you can find answers about Qt problems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04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Qt is a cross-platform framework, allowing the same code to be built and run in desktop, embedded, and mobile platforms </a:t>
            </a:r>
          </a:p>
          <a:p>
            <a:endParaRPr lang="en-US" dirty="0"/>
          </a:p>
          <a:p>
            <a:r>
              <a:rPr lang="en-US" dirty="0" smtClean="0"/>
              <a:t>Qt has a large selection of libraries, providing developers with some 1,500 C++ classes </a:t>
            </a:r>
          </a:p>
          <a:p>
            <a:pPr lvl="1"/>
            <a:r>
              <a:rPr lang="en-US" dirty="0" smtClean="0"/>
              <a:t>In addition to class libraries, Qt framework contains several development tools, like Qt Creator IDE</a:t>
            </a:r>
          </a:p>
          <a:p>
            <a:pPr lvl="1"/>
            <a:endParaRPr lang="en-US" dirty="0"/>
          </a:p>
          <a:p>
            <a:r>
              <a:rPr lang="en-US" dirty="0" smtClean="0"/>
              <a:t>Qt is available under commercial and open source licenses </a:t>
            </a:r>
          </a:p>
          <a:p>
            <a:endParaRPr lang="en-US" dirty="0"/>
          </a:p>
          <a:p>
            <a:r>
              <a:rPr lang="en-US" dirty="0" smtClean="0"/>
              <a:t>GUI application can be written with C++ widgets, with QML or with web technologies</a:t>
            </a:r>
          </a:p>
          <a:p>
            <a:endParaRPr lang="en-US" dirty="0"/>
          </a:p>
          <a:p>
            <a:r>
              <a:rPr lang="en-US" dirty="0" smtClean="0"/>
              <a:t>There is a large and active developer community around Qt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9349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Qt Object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6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Qt's</a:t>
            </a:r>
            <a:r>
              <a:rPr lang="en-US" dirty="0"/>
              <a:t> Object Model </a:t>
            </a:r>
          </a:p>
          <a:p>
            <a:r>
              <a:rPr lang="en-US" dirty="0"/>
              <a:t>Object Communication</a:t>
            </a:r>
          </a:p>
          <a:p>
            <a:r>
              <a:rPr lang="en-US" dirty="0"/>
              <a:t>Signals and Slots </a:t>
            </a:r>
          </a:p>
          <a:p>
            <a:r>
              <a:rPr lang="en-US" dirty="0"/>
              <a:t>Event Handling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82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</a:t>
            </a:r>
          </a:p>
          <a:p>
            <a:r>
              <a:rPr lang="en-US" dirty="0"/>
              <a:t>... a</a:t>
            </a:r>
            <a:r>
              <a:rPr lang="en-US" dirty="0" smtClean="0"/>
              <a:t>bout Qt objects</a:t>
            </a:r>
          </a:p>
          <a:p>
            <a:r>
              <a:rPr lang="en-US" dirty="0" smtClean="0"/>
              <a:t>… memory management with object trees and Qt smart pointers </a:t>
            </a:r>
          </a:p>
          <a:p>
            <a:r>
              <a:rPr lang="en-US" dirty="0" smtClean="0"/>
              <a:t>… how objects can communicate </a:t>
            </a:r>
          </a:p>
          <a:p>
            <a:r>
              <a:rPr lang="en-US" dirty="0" smtClean="0"/>
              <a:t>… what </a:t>
            </a:r>
            <a:r>
              <a:rPr lang="en-US" dirty="0"/>
              <a:t>signals &amp; slots are </a:t>
            </a:r>
          </a:p>
          <a:p>
            <a:r>
              <a:rPr lang="en-US" dirty="0"/>
              <a:t>... how to use signals &amp; slots for object communication </a:t>
            </a:r>
          </a:p>
          <a:p>
            <a:r>
              <a:rPr lang="en-US" dirty="0"/>
              <a:t>... which variations for signal/slot connections exist</a:t>
            </a:r>
          </a:p>
          <a:p>
            <a:r>
              <a:rPr lang="en-US" dirty="0"/>
              <a:t>... how to create custom signals &amp; slots</a:t>
            </a:r>
          </a:p>
          <a:p>
            <a:r>
              <a:rPr lang="en-US" dirty="0"/>
              <a:t>... how Qt handles events </a:t>
            </a:r>
          </a:p>
        </p:txBody>
      </p:sp>
    </p:spTree>
    <p:extLst>
      <p:ext uri="{BB962C8B-B14F-4D97-AF65-F5344CB8AC3E}">
        <p14:creationId xmlns:p14="http://schemas.microsoft.com/office/powerpoint/2010/main" val="1456481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Qt’s</a:t>
            </a:r>
            <a:r>
              <a:rPr lang="en-US" dirty="0" smtClean="0"/>
              <a:t> Object Model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Qt’s</a:t>
            </a:r>
            <a:r>
              <a:rPr lang="en-US" dirty="0" smtClean="0"/>
              <a:t> 1,500 classes can be divided into two groups</a:t>
            </a:r>
          </a:p>
          <a:p>
            <a:pPr lvl="1"/>
            <a:r>
              <a:rPr lang="en-US" dirty="0" smtClean="0"/>
              <a:t>Identity types </a:t>
            </a:r>
          </a:p>
          <a:p>
            <a:pPr lvl="1"/>
            <a:r>
              <a:rPr lang="en-US" dirty="0" smtClean="0"/>
              <a:t>Value types </a:t>
            </a:r>
          </a:p>
          <a:p>
            <a:pPr lvl="1"/>
            <a:endParaRPr lang="en-US" dirty="0"/>
          </a:p>
          <a:p>
            <a:r>
              <a:rPr lang="en-US" dirty="0" smtClean="0"/>
              <a:t>Identity types 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erive from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xtend C++ with many dynamic features using a meta-object system </a:t>
            </a:r>
          </a:p>
          <a:p>
            <a:pPr lvl="1"/>
            <a:r>
              <a:rPr lang="en-US" dirty="0" smtClean="0"/>
              <a:t>cannot be coped as the copy constructor and assignment operator equal to delete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QWindow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QEventLoop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QThread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QFile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QTcpSocket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Value types are standard C++ classes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QEvent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QDataStream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QMetaType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~100 value types use copy-on-write pattern – implicitly shared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QByteArray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QList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QVector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QHash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QCache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QDir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QPixmap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QImage</a:t>
            </a:r>
            <a:r>
              <a:rPr lang="en-US" dirty="0"/>
              <a:t>, </a:t>
            </a:r>
            <a:r>
              <a:rPr lang="en-US" dirty="0" err="1" smtClean="0">
                <a:latin typeface="Courier New"/>
                <a:cs typeface="Courier New"/>
              </a:rPr>
              <a:t>QBrush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QPen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98969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QObject</a:t>
            </a:r>
            <a:r>
              <a:rPr lang="en-US" dirty="0"/>
              <a:t> – Heart of </a:t>
            </a:r>
            <a:r>
              <a:rPr lang="en-US" dirty="0" err="1"/>
              <a:t>Qt’s</a:t>
            </a:r>
            <a:r>
              <a:rPr lang="en-US" dirty="0"/>
              <a:t> Object Model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388440" cy="3784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Extends Qt with dynamic features, useful in GUI programming </a:t>
            </a:r>
          </a:p>
          <a:p>
            <a:r>
              <a:rPr lang="en-US" dirty="0" smtClean="0"/>
              <a:t>Object tree</a:t>
            </a:r>
          </a:p>
          <a:p>
            <a:r>
              <a:rPr lang="en-US" dirty="0" smtClean="0"/>
              <a:t>Thread-safe and type-safe object communication – signals and slots</a:t>
            </a:r>
          </a:p>
          <a:p>
            <a:r>
              <a:rPr lang="en-US" dirty="0" smtClean="0"/>
              <a:t>Event handling</a:t>
            </a:r>
          </a:p>
          <a:p>
            <a:r>
              <a:rPr lang="en-US" dirty="0" smtClean="0"/>
              <a:t>String localization </a:t>
            </a:r>
          </a:p>
          <a:p>
            <a:r>
              <a:rPr lang="en-US" dirty="0" smtClean="0"/>
              <a:t>Object properties </a:t>
            </a:r>
          </a:p>
          <a:p>
            <a:r>
              <a:rPr lang="en-US" dirty="0" smtClean="0"/>
              <a:t>Safe static cast – </a:t>
            </a:r>
            <a:r>
              <a:rPr lang="en-US" dirty="0" err="1" smtClean="0">
                <a:latin typeface="Courier New"/>
                <a:cs typeface="Courier New"/>
              </a:rPr>
              <a:t>qonject_cast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Internal timer</a:t>
            </a:r>
          </a:p>
          <a:p>
            <a:endParaRPr lang="en-US" dirty="0"/>
          </a:p>
          <a:p>
            <a:r>
              <a:rPr lang="en-US" dirty="0" smtClean="0"/>
              <a:t>Qt objects use P-IMPL pattern to guarantee binary compatibility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312" y="1268784"/>
            <a:ext cx="4399779" cy="26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53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Tree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latin typeface="Courier New"/>
                <a:cs typeface="Courier New"/>
              </a:rPr>
              <a:t>QObjects</a:t>
            </a:r>
            <a:r>
              <a:rPr lang="en-US" dirty="0"/>
              <a:t> organize themselves in object trees </a:t>
            </a:r>
          </a:p>
          <a:p>
            <a:pPr lvl="1"/>
            <a:r>
              <a:rPr lang="en-US" dirty="0"/>
              <a:t>Based on parent-child relationship </a:t>
            </a:r>
          </a:p>
          <a:p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*parent = </a:t>
            </a:r>
            <a:r>
              <a:rPr lang="en-US" dirty="0" smtClean="0">
                <a:latin typeface="Courier New"/>
                <a:cs typeface="Courier New"/>
              </a:rPr>
              <a:t>Q_NULLPTR)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Parent adds object to list of children </a:t>
            </a:r>
            <a:endParaRPr lang="en-US" dirty="0" smtClean="0"/>
          </a:p>
          <a:p>
            <a:pPr lvl="2"/>
            <a:r>
              <a:rPr lang="en-US" dirty="0" err="1">
                <a:latin typeface="Courier New"/>
                <a:cs typeface="Courier New"/>
              </a:rPr>
              <a:t>c</a:t>
            </a:r>
            <a:r>
              <a:rPr lang="en-US" dirty="0" err="1" smtClean="0">
                <a:latin typeface="Courier New"/>
                <a:cs typeface="Courier New"/>
              </a:rPr>
              <a:t>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QObjectList</a:t>
            </a:r>
            <a:r>
              <a:rPr lang="en-US" dirty="0" smtClean="0">
                <a:latin typeface="Courier New"/>
                <a:cs typeface="Courier New"/>
              </a:rPr>
              <a:t> &amp;children();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QList</a:t>
            </a:r>
            <a:r>
              <a:rPr lang="en-US" dirty="0" smtClean="0">
                <a:latin typeface="Courier New"/>
                <a:cs typeface="Courier New"/>
              </a:rPr>
              <a:t>&lt;QWidget&gt; </a:t>
            </a:r>
            <a:r>
              <a:rPr lang="en-US" dirty="0" err="1" smtClean="0">
                <a:latin typeface="Courier New"/>
                <a:cs typeface="Courier New"/>
              </a:rPr>
              <a:t>findChildren</a:t>
            </a:r>
            <a:r>
              <a:rPr lang="en-US" dirty="0" smtClean="0">
                <a:latin typeface="Courier New"/>
                <a:cs typeface="Courier New"/>
              </a:rPr>
              <a:t>();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Parent owns children </a:t>
            </a:r>
          </a:p>
          <a:p>
            <a:r>
              <a:rPr lang="en-US" dirty="0"/>
              <a:t>Construction/Destruction </a:t>
            </a:r>
          </a:p>
          <a:p>
            <a:pPr lvl="1"/>
            <a:r>
              <a:rPr lang="en-US" dirty="0"/>
              <a:t>Tree can be constructed in any order </a:t>
            </a:r>
          </a:p>
          <a:p>
            <a:pPr lvl="1"/>
            <a:r>
              <a:rPr lang="en-US" dirty="0"/>
              <a:t>Tree can be destroyed in any order </a:t>
            </a:r>
          </a:p>
          <a:p>
            <a:pPr lvl="2"/>
            <a:r>
              <a:rPr lang="en-US" dirty="0"/>
              <a:t>if object has parent: object first removed from parent </a:t>
            </a:r>
          </a:p>
          <a:p>
            <a:pPr lvl="2"/>
            <a:r>
              <a:rPr lang="en-US" dirty="0"/>
              <a:t>if object has children: deletes each child first</a:t>
            </a:r>
          </a:p>
          <a:p>
            <a:pPr lvl="2"/>
            <a:r>
              <a:rPr lang="en-US" dirty="0"/>
              <a:t>No object is deleted twice </a:t>
            </a:r>
          </a:p>
          <a:p>
            <a:endParaRPr lang="en-US" i="1" dirty="0"/>
          </a:p>
          <a:p>
            <a:r>
              <a:rPr lang="en-US" i="1" dirty="0"/>
              <a:t>Note: Parent-child relationship is NOT inheritance </a:t>
            </a:r>
            <a:endParaRPr lang="en-US" dirty="0"/>
          </a:p>
          <a:p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630493" y="1771361"/>
            <a:ext cx="8881" cy="918022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1" idx="1"/>
          </p:cNvCxnSpPr>
          <p:nvPr/>
        </p:nvCxnSpPr>
        <p:spPr>
          <a:xfrm>
            <a:off x="5630493" y="2182106"/>
            <a:ext cx="284188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630493" y="2689383"/>
            <a:ext cx="284188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91414" y="2944562"/>
            <a:ext cx="8881" cy="310779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91414" y="3255341"/>
            <a:ext cx="284188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33316" y="1511265"/>
            <a:ext cx="905852" cy="309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400" spc="-30" dirty="0" smtClean="0">
                <a:latin typeface="Open Sans Light"/>
                <a:cs typeface="Open Sans Light"/>
              </a:rPr>
              <a:t>parent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472182" y="1424833"/>
            <a:ext cx="1189799" cy="498928"/>
            <a:chOff x="5817234" y="2018393"/>
            <a:chExt cx="1189799" cy="498928"/>
          </a:xfrm>
        </p:grpSpPr>
        <p:sp>
          <p:nvSpPr>
            <p:cNvPr id="32" name="Rectangle 31"/>
            <p:cNvSpPr/>
            <p:nvPr/>
          </p:nvSpPr>
          <p:spPr bwMode="auto">
            <a:xfrm>
              <a:off x="5817234" y="2018393"/>
              <a:ext cx="1189799" cy="49892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14682" y="2104825"/>
              <a:ext cx="1003541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600" spc="-30" dirty="0" err="1" smtClean="0">
                  <a:latin typeface="Open Sans Light"/>
                  <a:cs typeface="Open Sans Light"/>
                </a:rPr>
                <a:t>QObject</a:t>
              </a:r>
              <a:endParaRPr lang="en-US" sz="1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914681" y="1932642"/>
            <a:ext cx="1189799" cy="498928"/>
            <a:chOff x="5817234" y="2018393"/>
            <a:chExt cx="1189799" cy="498928"/>
          </a:xfrm>
        </p:grpSpPr>
        <p:sp>
          <p:nvSpPr>
            <p:cNvPr id="38" name="Rectangle 37"/>
            <p:cNvSpPr/>
            <p:nvPr/>
          </p:nvSpPr>
          <p:spPr bwMode="auto">
            <a:xfrm>
              <a:off x="5817234" y="2018393"/>
              <a:ext cx="1189799" cy="49892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914682" y="2104825"/>
              <a:ext cx="1003541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600" spc="-30" dirty="0" err="1" smtClean="0">
                  <a:latin typeface="Open Sans Light"/>
                  <a:cs typeface="Open Sans Light"/>
                </a:rPr>
                <a:t>QObject</a:t>
              </a:r>
              <a:endParaRPr lang="en-US" sz="1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914681" y="2445634"/>
            <a:ext cx="1189799" cy="498928"/>
            <a:chOff x="5817234" y="2018393"/>
            <a:chExt cx="1189799" cy="498928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817234" y="2018393"/>
              <a:ext cx="1189799" cy="49892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14682" y="2104825"/>
              <a:ext cx="1003541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600" spc="-30" dirty="0" err="1" smtClean="0">
                  <a:latin typeface="Open Sans Light"/>
                  <a:cs typeface="Open Sans Light"/>
                </a:rPr>
                <a:t>QObject</a:t>
              </a:r>
              <a:endParaRPr lang="en-US" sz="16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454893" y="2976615"/>
            <a:ext cx="1189799" cy="498928"/>
            <a:chOff x="5817234" y="2018393"/>
            <a:chExt cx="1189799" cy="498928"/>
          </a:xfrm>
        </p:grpSpPr>
        <p:sp>
          <p:nvSpPr>
            <p:cNvPr id="44" name="Rectangle 43"/>
            <p:cNvSpPr/>
            <p:nvPr/>
          </p:nvSpPr>
          <p:spPr bwMode="auto">
            <a:xfrm>
              <a:off x="5817234" y="2018393"/>
              <a:ext cx="1189799" cy="49892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914682" y="2104825"/>
              <a:ext cx="1003541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600" spc="-30" dirty="0" err="1" smtClean="0">
                  <a:latin typeface="Open Sans Light"/>
                  <a:cs typeface="Open Sans Light"/>
                </a:rPr>
                <a:t>QObject</a:t>
              </a:r>
              <a:endParaRPr lang="en-US" sz="1600" spc="-30" dirty="0" smtClean="0">
                <a:latin typeface="Open Sans Light"/>
                <a:cs typeface="Open Sans Light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33316" y="2019074"/>
            <a:ext cx="905852" cy="309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400" spc="-30" dirty="0" smtClean="0">
                <a:latin typeface="Open Sans Light"/>
                <a:cs typeface="Open Sans Light"/>
              </a:rPr>
              <a:t>child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33315" y="2542325"/>
            <a:ext cx="1127875" cy="298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sz="1400" spc="-30" dirty="0">
                <a:latin typeface="Open Sans Light"/>
                <a:cs typeface="Open Sans Light"/>
              </a:rPr>
              <a:t>c</a:t>
            </a:r>
            <a:r>
              <a:rPr lang="en-US" sz="1400" spc="-30" dirty="0" smtClean="0">
                <a:latin typeface="Open Sans Light"/>
                <a:cs typeface="Open Sans Light"/>
              </a:rPr>
              <a:t>hild (parent)</a:t>
            </a:r>
          </a:p>
        </p:txBody>
      </p:sp>
    </p:spTree>
    <p:extLst>
      <p:ext uri="{BB962C8B-B14F-4D97-AF65-F5344CB8AC3E}">
        <p14:creationId xmlns:p14="http://schemas.microsoft.com/office/powerpoint/2010/main" val="2165478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</a:t>
            </a:r>
            <a:r>
              <a:rPr lang="en-US" dirty="0" smtClean="0"/>
              <a:t>…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dirty="0"/>
              <a:t>..about the history of Qt </a:t>
            </a:r>
          </a:p>
          <a:p>
            <a:r>
              <a:rPr lang="en-US" dirty="0"/>
              <a:t>...about </a:t>
            </a:r>
            <a:r>
              <a:rPr lang="en-US" dirty="0" err="1"/>
              <a:t>Qt's</a:t>
            </a:r>
            <a:r>
              <a:rPr lang="en-US" dirty="0"/>
              <a:t> ecosystem</a:t>
            </a:r>
          </a:p>
          <a:p>
            <a:r>
              <a:rPr lang="en-US" dirty="0"/>
              <a:t>...a high-level overview of Qt</a:t>
            </a:r>
          </a:p>
          <a:p>
            <a:r>
              <a:rPr lang="en-US" dirty="0"/>
              <a:t>...how to create first hello world program</a:t>
            </a:r>
          </a:p>
          <a:p>
            <a:r>
              <a:rPr lang="en-US" dirty="0"/>
              <a:t>...build and run a program cross platform</a:t>
            </a:r>
          </a:p>
          <a:p>
            <a:r>
              <a:rPr lang="en-US" dirty="0"/>
              <a:t>...to use QtCreator IDE</a:t>
            </a:r>
          </a:p>
          <a:p>
            <a:r>
              <a:rPr lang="en-US" dirty="0"/>
              <a:t>...some practical tips for developing with Qt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47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Creation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On Heap </a:t>
            </a:r>
            <a:r>
              <a:rPr lang="en-US" dirty="0">
                <a:latin typeface="Courier New"/>
                <a:cs typeface="Courier New"/>
              </a:rPr>
              <a:t>-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with parent: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 *object </a:t>
            </a:r>
            <a:r>
              <a:rPr lang="en-US" dirty="0">
                <a:latin typeface="Courier New"/>
                <a:cs typeface="Courier New"/>
              </a:rPr>
              <a:t>= new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(parent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b="1" dirty="0" smtClean="0"/>
          </a:p>
          <a:p>
            <a:r>
              <a:rPr lang="en-US" b="1" dirty="0" smtClean="0"/>
              <a:t>On </a:t>
            </a:r>
            <a:r>
              <a:rPr lang="en-US" b="1" dirty="0"/>
              <a:t>Stack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without parent: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QFile</a:t>
            </a:r>
            <a:r>
              <a:rPr lang="en-US" dirty="0"/>
              <a:t>, usually local to a function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 smtClean="0"/>
              <a:t>, local </a:t>
            </a:r>
            <a:r>
              <a:rPr lang="en-US" dirty="0"/>
              <a:t>to </a:t>
            </a:r>
            <a:r>
              <a:rPr lang="en-US" dirty="0">
                <a:latin typeface="Courier New"/>
                <a:cs typeface="Courier New"/>
              </a:rPr>
              <a:t>main(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/>
          </a:p>
          <a:p>
            <a:pPr lvl="1"/>
            <a:r>
              <a:rPr lang="en-US" dirty="0"/>
              <a:t>Top </a:t>
            </a:r>
            <a:r>
              <a:rPr lang="en-US" dirty="0" smtClean="0"/>
              <a:t>level widgets : </a:t>
            </a:r>
            <a:r>
              <a:rPr lang="en-US" dirty="0" err="1" smtClean="0">
                <a:latin typeface="Courier New"/>
                <a:cs typeface="Courier New"/>
              </a:rPr>
              <a:t>QMainWindow</a:t>
            </a:r>
            <a:r>
              <a:rPr lang="en-US" dirty="0" smtClean="0">
                <a:latin typeface="Courier New"/>
                <a:cs typeface="Courier New"/>
              </a:rPr>
              <a:t> window; // No parent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b="1" dirty="0"/>
              <a:t>On Stack </a:t>
            </a:r>
            <a:r>
              <a:rPr lang="en-US" dirty="0"/>
              <a:t>- </a:t>
            </a:r>
            <a:r>
              <a:rPr lang="en-US" dirty="0" smtClean="0"/>
              <a:t>value </a:t>
            </a:r>
            <a:r>
              <a:rPr lang="en-US" dirty="0"/>
              <a:t>types </a:t>
            </a:r>
          </a:p>
          <a:p>
            <a:pPr marL="857250" lvl="2" indent="0">
              <a:buNone/>
            </a:pP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name; </a:t>
            </a:r>
          </a:p>
          <a:p>
            <a:pPr marL="857250" lvl="2" indent="0">
              <a:buNone/>
            </a:pPr>
            <a:r>
              <a:rPr lang="en-US" dirty="0" err="1">
                <a:latin typeface="Courier New"/>
                <a:cs typeface="Courier New"/>
              </a:rPr>
              <a:t>QStringList</a:t>
            </a:r>
            <a:r>
              <a:rPr lang="en-US" dirty="0">
                <a:latin typeface="Courier New"/>
                <a:cs typeface="Courier New"/>
              </a:rPr>
              <a:t> list; </a:t>
            </a:r>
          </a:p>
          <a:p>
            <a:pPr marL="857250" lvl="2" indent="0">
              <a:buNone/>
            </a:pPr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 color; </a:t>
            </a:r>
          </a:p>
          <a:p>
            <a:pPr lvl="1"/>
            <a:r>
              <a:rPr lang="en-US" dirty="0"/>
              <a:t>Passed by value everywhere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QStringList</a:t>
            </a:r>
            <a:r>
              <a:rPr lang="en-US" dirty="0" smtClean="0"/>
              <a:t> implicitly shared </a:t>
            </a:r>
          </a:p>
          <a:p>
            <a:pPr lvl="1"/>
            <a:endParaRPr lang="en-US" dirty="0"/>
          </a:p>
          <a:p>
            <a:r>
              <a:rPr lang="en-US" b="1" dirty="0" smtClean="0"/>
              <a:t>Stack </a:t>
            </a:r>
            <a:r>
              <a:rPr lang="en-US" b="1" dirty="0"/>
              <a:t>or Heap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QDialog</a:t>
            </a:r>
            <a:r>
              <a:rPr lang="en-US" dirty="0"/>
              <a:t> - depending on </a:t>
            </a:r>
            <a:r>
              <a:rPr lang="en-US" dirty="0" smtClean="0"/>
              <a:t>lifetime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object-creation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2246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Deletion – </a:t>
            </a:r>
            <a:r>
              <a:rPr lang="en-US" dirty="0" err="1" smtClean="0"/>
              <a:t>deleteLater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 object must not be deleted, while it is handling an event</a:t>
            </a:r>
          </a:p>
          <a:p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deleteLater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slot schedules the object for deletion</a:t>
            </a:r>
          </a:p>
          <a:p>
            <a:pPr lvl="1"/>
            <a:r>
              <a:rPr lang="en-US" dirty="0" smtClean="0"/>
              <a:t>The object deleted, when the control returns to the event loop</a:t>
            </a:r>
          </a:p>
          <a:p>
            <a:pPr lvl="1"/>
            <a:r>
              <a:rPr lang="en-US" dirty="0" smtClean="0"/>
              <a:t>If the thread does not have an event loop, the object deleted when the thread finishes 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c</a:t>
            </a:r>
            <a:r>
              <a:rPr lang="en-US" sz="1200" dirty="0" smtClean="0">
                <a:latin typeface="Courier New"/>
                <a:cs typeface="Courier New"/>
              </a:rPr>
              <a:t>onnect(</a:t>
            </a:r>
            <a:r>
              <a:rPr lang="en-US" sz="1200" dirty="0" err="1" smtClean="0">
                <a:latin typeface="Courier New"/>
                <a:cs typeface="Courier New"/>
              </a:rPr>
              <a:t>threadPtr</a:t>
            </a:r>
            <a:r>
              <a:rPr lang="en-US" sz="1200" dirty="0" smtClean="0">
                <a:latin typeface="Courier New"/>
                <a:cs typeface="Courier New"/>
              </a:rPr>
              <a:t>, &amp;</a:t>
            </a:r>
            <a:r>
              <a:rPr lang="en-US" sz="1200" dirty="0" err="1" smtClean="0">
                <a:latin typeface="Courier New"/>
                <a:cs typeface="Courier New"/>
              </a:rPr>
              <a:t>QThread</a:t>
            </a:r>
            <a:r>
              <a:rPr lang="en-US" sz="1200" dirty="0" smtClean="0">
                <a:latin typeface="Courier New"/>
                <a:cs typeface="Courier New"/>
              </a:rPr>
              <a:t>::finished, </a:t>
            </a:r>
            <a:r>
              <a:rPr lang="en-US" sz="1200" dirty="0" err="1" smtClean="0">
                <a:latin typeface="Courier New"/>
                <a:cs typeface="Courier New"/>
              </a:rPr>
              <a:t>threadPtr</a:t>
            </a:r>
            <a:r>
              <a:rPr lang="en-US" sz="1200" dirty="0" smtClean="0">
                <a:latin typeface="Courier New"/>
                <a:cs typeface="Courier New"/>
              </a:rPr>
              <a:t>, &amp;</a:t>
            </a:r>
            <a:r>
              <a:rPr lang="en-US" sz="1200" dirty="0" err="1" smtClean="0">
                <a:latin typeface="Courier New"/>
                <a:cs typeface="Courier New"/>
              </a:rPr>
              <a:t>QThread</a:t>
            </a:r>
            <a:r>
              <a:rPr lang="en-US" sz="1200" dirty="0" smtClean="0">
                <a:latin typeface="Courier New"/>
                <a:cs typeface="Courier New"/>
              </a:rPr>
              <a:t>::</a:t>
            </a:r>
            <a:r>
              <a:rPr lang="en-US" sz="1200" dirty="0" err="1" smtClean="0">
                <a:latin typeface="Courier New"/>
                <a:cs typeface="Courier New"/>
              </a:rPr>
              <a:t>deleteLater</a:t>
            </a:r>
            <a:r>
              <a:rPr lang="en-US" sz="1200" dirty="0" smtClean="0">
                <a:latin typeface="Courier New"/>
                <a:cs typeface="Courier New"/>
              </a:rPr>
              <a:t>);</a:t>
            </a:r>
          </a:p>
          <a:p>
            <a:pPr lvl="1"/>
            <a:endParaRPr lang="en-US" dirty="0"/>
          </a:p>
          <a:p>
            <a:r>
              <a:rPr lang="en-US" dirty="0" smtClean="0"/>
              <a:t>At least one event loop must be running or started later</a:t>
            </a:r>
          </a:p>
          <a:p>
            <a:pPr lvl="1"/>
            <a:r>
              <a:rPr lang="en-US" dirty="0" smtClean="0"/>
              <a:t>Otherwise the object is not deleted</a:t>
            </a:r>
          </a:p>
          <a:p>
            <a:pPr lvl="1"/>
            <a:endParaRPr lang="en-US" dirty="0"/>
          </a:p>
          <a:p>
            <a:r>
              <a:rPr lang="en-US" dirty="0" smtClean="0"/>
              <a:t>Calling </a:t>
            </a:r>
            <a:r>
              <a:rPr lang="en-US" dirty="0" err="1" smtClean="0">
                <a:latin typeface="Courier New"/>
                <a:cs typeface="Courier New"/>
              </a:rPr>
              <a:t>deleteLater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more than one for the same object does not cause double deletion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056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Deletion – </a:t>
            </a:r>
            <a:r>
              <a:rPr lang="en-US" dirty="0" err="1" smtClean="0"/>
              <a:t>QPointer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Object tree does not solve the dangling pointer problem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QPointer</a:t>
            </a:r>
            <a:r>
              <a:rPr lang="en-US" dirty="0" smtClean="0"/>
              <a:t> provides a guarded pointer for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Sets pointer to 0, when the referenced object destroyed </a:t>
            </a:r>
            <a:endParaRPr lang="en-US" dirty="0"/>
          </a:p>
          <a:p>
            <a:pPr lvl="1"/>
            <a:r>
              <a:rPr lang="en-US" dirty="0" smtClean="0"/>
              <a:t>Easy </a:t>
            </a:r>
            <a:r>
              <a:rPr lang="en-US" dirty="0"/>
              <a:t>to mix guarded and normal </a:t>
            </a:r>
            <a:r>
              <a:rPr lang="en-US" dirty="0" smtClean="0"/>
              <a:t>pointers</a:t>
            </a:r>
            <a:endParaRPr lang="en-US" dirty="0"/>
          </a:p>
          <a:p>
            <a:pPr lvl="2"/>
            <a:r>
              <a:rPr lang="en-US" dirty="0" smtClean="0"/>
              <a:t>Guarded </a:t>
            </a:r>
            <a:r>
              <a:rPr lang="en-US" dirty="0"/>
              <a:t>pointer automatically cast to the pointer type</a:t>
            </a:r>
          </a:p>
          <a:p>
            <a:endParaRPr lang="en-US" dirty="0"/>
          </a:p>
          <a:p>
            <a:r>
              <a:rPr lang="en-US" dirty="0"/>
              <a:t>Qt objects may </a:t>
            </a:r>
            <a:r>
              <a:rPr lang="en-US" dirty="0" smtClean="0"/>
              <a:t>also notify </a:t>
            </a:r>
            <a:r>
              <a:rPr lang="en-US" dirty="0"/>
              <a:t>observers just before their destruction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objectCreation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34843" y="3290379"/>
            <a:ext cx="7747206" cy="14834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ExampleObject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is just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subclass</a:t>
            </a: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QPointer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ExampleQObject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object(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ExampleQObject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delete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object;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(object)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”Dangling pointer"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dangling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pointer"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GB" sz="12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74498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Deletion – </a:t>
            </a:r>
            <a:r>
              <a:rPr lang="en-US" dirty="0" err="1" smtClean="0"/>
              <a:t>QScopedPointer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</a:t>
            </a:r>
            <a:r>
              <a:rPr lang="en-US" dirty="0" smtClean="0"/>
              <a:t>eletes the referenced object, when the pointer goes out of the scope</a:t>
            </a:r>
            <a:endParaRPr lang="en-US" dirty="0"/>
          </a:p>
          <a:p>
            <a:r>
              <a:rPr lang="en-US" dirty="0" smtClean="0"/>
              <a:t>Unlike </a:t>
            </a:r>
            <a:r>
              <a:rPr lang="en-US" dirty="0" err="1" smtClean="0">
                <a:latin typeface="Courier New"/>
                <a:cs typeface="Courier New"/>
              </a:rPr>
              <a:t>QPointer</a:t>
            </a:r>
            <a:r>
              <a:rPr lang="en-US" dirty="0" smtClean="0"/>
              <a:t>, can be used for any type</a:t>
            </a:r>
          </a:p>
          <a:p>
            <a:pPr lvl="1"/>
            <a:r>
              <a:rPr lang="en-US" dirty="0" smtClean="0"/>
              <a:t>Four different cleanup handlers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QScopedPointerDeleter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QScopedPointerArrayDeleter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QScopedPointerArrayDeleter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QScopedPointerDeleteLater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QScopedPointer</a:t>
            </a:r>
            <a:r>
              <a:rPr lang="en-US" sz="1200" dirty="0" smtClean="0">
                <a:latin typeface="Courier New"/>
                <a:cs typeface="Courier New"/>
              </a:rPr>
              <a:t>&lt;</a:t>
            </a:r>
            <a:r>
              <a:rPr lang="en-US" sz="1200" dirty="0" err="1" smtClean="0">
                <a:latin typeface="Courier New"/>
                <a:cs typeface="Courier New"/>
              </a:rPr>
              <a:t>int</a:t>
            </a:r>
            <a:r>
              <a:rPr lang="en-US" sz="1200" dirty="0" smtClean="0">
                <a:latin typeface="Courier New"/>
                <a:cs typeface="Courier New"/>
              </a:rPr>
              <a:t>, </a:t>
            </a:r>
            <a:r>
              <a:rPr lang="en-US" sz="1200" dirty="0" err="1" smtClean="0">
                <a:latin typeface="Courier New"/>
                <a:cs typeface="Courier New"/>
              </a:rPr>
              <a:t>QScopedPointerArrayDeleter</a:t>
            </a:r>
            <a:r>
              <a:rPr lang="en-US" sz="1200" dirty="0" smtClean="0">
                <a:latin typeface="Courier New"/>
                <a:cs typeface="Courier New"/>
              </a:rPr>
              <a:t>&lt;</a:t>
            </a:r>
            <a:r>
              <a:rPr lang="en-US" sz="1200" dirty="0" err="1" smtClean="0">
                <a:latin typeface="Courier New"/>
                <a:cs typeface="Courier New"/>
              </a:rPr>
              <a:t>int</a:t>
            </a:r>
            <a:r>
              <a:rPr lang="en-US" sz="1200" dirty="0" smtClean="0">
                <a:latin typeface="Courier New"/>
                <a:cs typeface="Courier New"/>
              </a:rPr>
              <a:t>&gt;&gt; </a:t>
            </a:r>
            <a:r>
              <a:rPr lang="en-US" sz="1200" dirty="0" err="1" smtClean="0">
                <a:latin typeface="Courier New"/>
                <a:cs typeface="Courier New"/>
              </a:rPr>
              <a:t>intArrayPointer</a:t>
            </a:r>
            <a:r>
              <a:rPr lang="en-US" sz="1200" dirty="0" smtClean="0">
                <a:latin typeface="Courier New"/>
                <a:cs typeface="Courier New"/>
              </a:rPr>
              <a:t>(new </a:t>
            </a:r>
            <a:r>
              <a:rPr lang="en-US" sz="1200" dirty="0" err="1" smtClean="0">
                <a:latin typeface="Courier New"/>
                <a:cs typeface="Courier New"/>
              </a:rPr>
              <a:t>int</a:t>
            </a:r>
            <a:r>
              <a:rPr lang="en-US" sz="1200" dirty="0" smtClean="0">
                <a:latin typeface="Courier New"/>
                <a:cs typeface="Courier New"/>
              </a:rPr>
              <a:t>(100));</a:t>
            </a:r>
          </a:p>
          <a:p>
            <a:endParaRPr lang="en-US" dirty="0"/>
          </a:p>
          <a:p>
            <a:r>
              <a:rPr lang="en-US" dirty="0" smtClean="0"/>
              <a:t>Useful in functions with several exit paths</a:t>
            </a:r>
          </a:p>
          <a:p>
            <a:pPr lvl="1"/>
            <a:r>
              <a:rPr lang="en-US" dirty="0" smtClean="0"/>
              <a:t>E.g. exceptions </a:t>
            </a:r>
          </a:p>
          <a:p>
            <a:pPr lvl="1"/>
            <a:r>
              <a:rPr lang="en-US" dirty="0" smtClean="0"/>
              <a:t>Simplifies the code </a:t>
            </a:r>
          </a:p>
          <a:p>
            <a:endParaRPr lang="en-US" dirty="0" smtClean="0"/>
          </a:p>
          <a:p>
            <a:r>
              <a:rPr lang="en-US" dirty="0" smtClean="0"/>
              <a:t>Often used to delete dynamically allocated member variables as well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1525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Sharing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Data sharing </a:t>
            </a:r>
          </a:p>
          <a:p>
            <a:pPr lvl="1"/>
            <a:r>
              <a:rPr lang="en-US" dirty="0" smtClean="0"/>
              <a:t>Shared data pointer does not get destroyed, if there are any references to it</a:t>
            </a:r>
          </a:p>
          <a:p>
            <a:pPr lvl="1"/>
            <a:r>
              <a:rPr lang="en-US" dirty="0" smtClean="0"/>
              <a:t>No need to worry who deletes the data and when </a:t>
            </a:r>
          </a:p>
          <a:p>
            <a:pPr lvl="1"/>
            <a:r>
              <a:rPr lang="en-US" dirty="0" smtClean="0"/>
              <a:t>Strong and weak data pointers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>
              <a:buFont typeface="+mj-lt"/>
              <a:buAutoNum type="arabicPeriod" startAt="2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+mj-lt"/>
              <a:buAutoNum type="arabicPeriod" startAt="2"/>
            </a:pPr>
            <a:r>
              <a:rPr lang="en-US" dirty="0" smtClean="0"/>
              <a:t>Implicit sharing</a:t>
            </a:r>
          </a:p>
          <a:p>
            <a:pPr lvl="1"/>
            <a:r>
              <a:rPr lang="en-US" dirty="0" smtClean="0"/>
              <a:t>Similar to data sharing, but data gets automatically copied, if any referencing object changes the data</a:t>
            </a:r>
          </a:p>
          <a:p>
            <a:pPr>
              <a:buFont typeface="+mj-lt"/>
              <a:buAutoNum type="arabicPeriod" startAt="3"/>
            </a:pPr>
            <a:r>
              <a:rPr lang="en-US" dirty="0" smtClean="0"/>
              <a:t>Explicit sharing</a:t>
            </a:r>
          </a:p>
          <a:p>
            <a:pPr lvl="1"/>
            <a:r>
              <a:rPr lang="en-US" dirty="0" smtClean="0"/>
              <a:t>Similar to implicit sharing, but data is never copied implicitly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smartPointers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0699" y="2461558"/>
            <a:ext cx="7916100" cy="9908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QSharedPointer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dirty="0" smtClean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sharedPointer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QSharedPointer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&gt;(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deleteLater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QWeakPointer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MyObj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weakPointer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sharedPointer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 (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weakPointer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// Referenced object still exists </a:t>
            </a:r>
            <a:endParaRPr lang="en-US" sz="12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8839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dirty="0" smtClean="0"/>
              <a:t>Object Communication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93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between Qt Objects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Between objects </a:t>
            </a:r>
          </a:p>
          <a:p>
            <a:pPr lvl="1"/>
            <a:r>
              <a:rPr lang="en-US" dirty="0"/>
              <a:t>Signals &amp; Slots </a:t>
            </a:r>
          </a:p>
          <a:p>
            <a:endParaRPr lang="en-US" b="1" dirty="0" smtClean="0"/>
          </a:p>
          <a:p>
            <a:r>
              <a:rPr lang="en-US" b="1" dirty="0" smtClean="0"/>
              <a:t>Between </a:t>
            </a:r>
            <a:r>
              <a:rPr lang="en-US" b="1" dirty="0"/>
              <a:t>Qt and the application </a:t>
            </a:r>
          </a:p>
          <a:p>
            <a:pPr lvl="1"/>
            <a:r>
              <a:rPr lang="en-US" dirty="0"/>
              <a:t>Events </a:t>
            </a:r>
          </a:p>
          <a:p>
            <a:endParaRPr lang="en-US" b="1" dirty="0" smtClean="0"/>
          </a:p>
          <a:p>
            <a:r>
              <a:rPr lang="en-US" b="1" dirty="0" smtClean="0"/>
              <a:t>Between </a:t>
            </a:r>
            <a:r>
              <a:rPr lang="en-US" b="1" dirty="0"/>
              <a:t>Objects on threads </a:t>
            </a:r>
          </a:p>
          <a:p>
            <a:pPr lvl="1"/>
            <a:r>
              <a:rPr lang="en-US" dirty="0"/>
              <a:t>Signal &amp; Slots + Events </a:t>
            </a:r>
          </a:p>
          <a:p>
            <a:endParaRPr lang="en-US" b="1" dirty="0" smtClean="0"/>
          </a:p>
          <a:p>
            <a:r>
              <a:rPr lang="en-US" b="1" dirty="0" smtClean="0"/>
              <a:t>Between </a:t>
            </a:r>
            <a:r>
              <a:rPr lang="en-US" b="1" dirty="0"/>
              <a:t>Applications </a:t>
            </a:r>
          </a:p>
          <a:p>
            <a:pPr lvl="1"/>
            <a:r>
              <a:rPr lang="en-US" dirty="0"/>
              <a:t>D-Bus, sockets, shared files, process standard input/output, </a:t>
            </a:r>
            <a:r>
              <a:rPr lang="en-US" dirty="0" err="1">
                <a:latin typeface="Courier New"/>
                <a:cs typeface="Courier New"/>
              </a:rPr>
              <a:t>QSharedMemory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08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 you get from "the user clicks a button" to your business logic? </a:t>
            </a:r>
          </a:p>
          <a:p>
            <a:endParaRPr lang="en-US" dirty="0" smtClean="0"/>
          </a:p>
          <a:p>
            <a:r>
              <a:rPr lang="en-US" dirty="0" smtClean="0"/>
              <a:t>Possible </a:t>
            </a:r>
            <a:r>
              <a:rPr lang="en-US" dirty="0"/>
              <a:t>solutions </a:t>
            </a:r>
          </a:p>
          <a:p>
            <a:pPr lvl="1"/>
            <a:r>
              <a:rPr lang="en-US" dirty="0"/>
              <a:t>Callbacks </a:t>
            </a:r>
          </a:p>
          <a:p>
            <a:pPr lvl="2"/>
            <a:r>
              <a:rPr lang="en-US" dirty="0"/>
              <a:t>Based on function pointers </a:t>
            </a:r>
          </a:p>
          <a:p>
            <a:pPr lvl="2"/>
            <a:r>
              <a:rPr lang="en-US" dirty="0"/>
              <a:t>Not type-safe</a:t>
            </a:r>
          </a:p>
          <a:p>
            <a:pPr lvl="1"/>
            <a:r>
              <a:rPr lang="en-US" dirty="0"/>
              <a:t>Observer Pattern(Listener) </a:t>
            </a:r>
          </a:p>
          <a:p>
            <a:pPr lvl="2"/>
            <a:r>
              <a:rPr lang="en-US" dirty="0"/>
              <a:t>Based on interface classes </a:t>
            </a:r>
          </a:p>
          <a:p>
            <a:pPr lvl="2"/>
            <a:r>
              <a:rPr lang="en-US" dirty="0"/>
              <a:t>Needs listener registration </a:t>
            </a:r>
          </a:p>
          <a:p>
            <a:pPr lvl="2"/>
            <a:r>
              <a:rPr lang="en-US" dirty="0"/>
              <a:t>Many interface classes 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Qt </a:t>
            </a:r>
            <a:r>
              <a:rPr lang="en-US" dirty="0"/>
              <a:t>uses</a:t>
            </a:r>
          </a:p>
          <a:p>
            <a:pPr lvl="1"/>
            <a:r>
              <a:rPr lang="en-US" dirty="0"/>
              <a:t>Signals and slots for high-level (semantic) callbacks </a:t>
            </a:r>
          </a:p>
          <a:p>
            <a:pPr lvl="1"/>
            <a:r>
              <a:rPr lang="en-US" dirty="0"/>
              <a:t>Virtual methods for low-level (syntactic) </a:t>
            </a:r>
            <a:r>
              <a:rPr lang="en-US" dirty="0" smtClean="0"/>
              <a:t>events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23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Communication with Signals and Slots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signal</a:t>
            </a:r>
            <a:r>
              <a:rPr lang="en-US" dirty="0"/>
              <a:t> is a way to </a:t>
            </a:r>
            <a:r>
              <a:rPr lang="en-US" dirty="0" smtClean="0"/>
              <a:t>notify </a:t>
            </a:r>
            <a:r>
              <a:rPr lang="en-US" dirty="0"/>
              <a:t>an observer that something has happened </a:t>
            </a:r>
            <a:endParaRPr lang="en-US" b="1" dirty="0"/>
          </a:p>
          <a:p>
            <a:pPr lvl="1"/>
            <a:r>
              <a:rPr lang="en-US" dirty="0"/>
              <a:t>A</a:t>
            </a:r>
            <a:r>
              <a:rPr lang="en-US" dirty="0" smtClean="0"/>
              <a:t> mouse pressed on a UI control, for example</a:t>
            </a:r>
            <a:endParaRPr lang="en-US" sz="1800" dirty="0"/>
          </a:p>
          <a:p>
            <a:pPr lvl="1"/>
            <a:r>
              <a:rPr lang="en-US" dirty="0"/>
              <a:t>Signals are member functions that are</a:t>
            </a:r>
            <a:r>
              <a:rPr lang="en-US" i="1" dirty="0"/>
              <a:t> automatically implemented in the meta-object</a:t>
            </a:r>
            <a:endParaRPr lang="en-US" dirty="0"/>
          </a:p>
          <a:p>
            <a:pPr lvl="1"/>
            <a:r>
              <a:rPr lang="en-US" dirty="0"/>
              <a:t>Signal is sent, or </a:t>
            </a:r>
            <a:r>
              <a:rPr lang="en-US" i="1" dirty="0"/>
              <a:t>emitted</a:t>
            </a:r>
            <a:r>
              <a:rPr lang="en-US" dirty="0"/>
              <a:t>, using the keyword </a:t>
            </a:r>
            <a:r>
              <a:rPr lang="en-US" dirty="0">
                <a:latin typeface="Courier New"/>
                <a:cs typeface="Courier New"/>
              </a:rPr>
              <a:t>emit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dirty="0" smtClean="0">
                <a:latin typeface="Courier New"/>
                <a:cs typeface="Courier New"/>
              </a:rPr>
              <a:t>Q_EMIT</a:t>
            </a:r>
            <a:r>
              <a:rPr lang="en-US" dirty="0" smtClean="0"/>
              <a:t> - </a:t>
            </a:r>
            <a:r>
              <a:rPr lang="en-US" dirty="0"/>
              <a:t>actually does not do anything </a:t>
            </a:r>
            <a:endParaRPr lang="en-US" dirty="0">
              <a:latin typeface="Courier New" pitchFamily="49" charset="0"/>
            </a:endParaRPr>
          </a:p>
          <a:p>
            <a:pPr lvl="2"/>
            <a:r>
              <a:rPr lang="en-US" dirty="0">
                <a:latin typeface="Courier New" pitchFamily="49" charset="0"/>
              </a:rPr>
              <a:t>Q_EMIT </a:t>
            </a:r>
            <a:r>
              <a:rPr lang="en-US" dirty="0" err="1">
                <a:latin typeface="Courier New" pitchFamily="49" charset="0"/>
              </a:rPr>
              <a:t>someSignal</a:t>
            </a:r>
            <a:r>
              <a:rPr lang="en-US" dirty="0">
                <a:latin typeface="Courier New" pitchFamily="49" charset="0"/>
              </a:rPr>
              <a:t>(7, “Hello”);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i="1" dirty="0"/>
              <a:t>slot</a:t>
            </a:r>
            <a:r>
              <a:rPr lang="en-US" dirty="0"/>
              <a:t> is a function </a:t>
            </a:r>
            <a:r>
              <a:rPr lang="en-US" dirty="0" smtClean="0"/>
              <a:t>that </a:t>
            </a:r>
            <a:r>
              <a:rPr lang="en-US" dirty="0"/>
              <a:t>is to be executed after a signal has been </a:t>
            </a:r>
            <a:r>
              <a:rPr lang="en-US" i="1" dirty="0"/>
              <a:t>emitted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On a mouse press, start an animation </a:t>
            </a:r>
            <a:endParaRPr lang="en-US" dirty="0"/>
          </a:p>
          <a:p>
            <a:pPr lvl="1"/>
            <a:r>
              <a:rPr lang="en-US" dirty="0" smtClean="0"/>
              <a:t>A slot function may be a member function, a non-member function or a lambda function </a:t>
            </a:r>
          </a:p>
          <a:p>
            <a:pPr lvl="1"/>
            <a:endParaRPr lang="en-US" dirty="0"/>
          </a:p>
          <a:p>
            <a:r>
              <a:rPr lang="en-US" dirty="0" smtClean="0"/>
              <a:t>Signals are connected to other signals or slots</a:t>
            </a:r>
          </a:p>
          <a:p>
            <a:pPr lvl="1"/>
            <a:r>
              <a:rPr lang="en-US" dirty="0" smtClean="0"/>
              <a:t>Many-to-may relationship</a:t>
            </a:r>
          </a:p>
          <a:p>
            <a:pPr lvl="1"/>
            <a:r>
              <a:rPr lang="en-US" dirty="0" smtClean="0"/>
              <a:t>Signal and slot parameter types must match, but the slot may omit any number of trailing parameters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465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Object Class Declaration with Signals and Slots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0699" y="1351850"/>
            <a:ext cx="7916100" cy="35801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Q_OBJECT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macro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defines among other things a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static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Required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signals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string-based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slots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explicit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CustomObject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(parent),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m_value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42</a:t>
            </a:r>
            <a:r>
              <a:rPr lang="en-US" sz="1200" dirty="0">
                <a:latin typeface="Courier New"/>
                <a:cs typeface="Courier New"/>
              </a:rPr>
              <a:t>) 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Q_SIGNALS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Macro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expands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simpleSignal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&amp;);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Or alternatively Q_SIGNAL prefix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Slots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often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setters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ublic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Q_SLOTS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Or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alternatively Q_SLOT prefix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(value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!=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m_value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m_value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}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m_value</a:t>
            </a:r>
            <a:r>
              <a:rPr lang="en-US" sz="1200" dirty="0">
                <a:latin typeface="Courier New"/>
                <a:cs typeface="Courier New"/>
              </a:rPr>
              <a:t>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;</a:t>
            </a:r>
            <a:endParaRPr lang="en-GB" sz="1200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20932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Qt Company: A Brief Introduction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3653218" cy="37849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Responsible for all Qt operations globally</a:t>
            </a:r>
          </a:p>
          <a:p>
            <a:endParaRPr lang="en-US" dirty="0"/>
          </a:p>
          <a:p>
            <a:r>
              <a:rPr lang="en-US" dirty="0"/>
              <a:t>Worldwide leader in</a:t>
            </a:r>
          </a:p>
          <a:p>
            <a:pPr lvl="1"/>
            <a:r>
              <a:rPr lang="en-US" dirty="0"/>
              <a:t>Qt API development</a:t>
            </a:r>
          </a:p>
          <a:p>
            <a:pPr lvl="1"/>
            <a:r>
              <a:rPr lang="en-US" dirty="0"/>
              <a:t>Qt Application Development</a:t>
            </a:r>
          </a:p>
          <a:p>
            <a:pPr lvl="1"/>
            <a:r>
              <a:rPr lang="en-US" dirty="0"/>
              <a:t>Design services – UI and UX</a:t>
            </a:r>
          </a:p>
          <a:p>
            <a:endParaRPr lang="en-US" dirty="0"/>
          </a:p>
          <a:p>
            <a:r>
              <a:rPr lang="en-US" dirty="0"/>
              <a:t>Trusted by over 5,000 customers worldwide</a:t>
            </a:r>
          </a:p>
          <a:p>
            <a:r>
              <a:rPr lang="en-US" dirty="0"/>
              <a:t>20+ years of Qt experience </a:t>
            </a:r>
          </a:p>
          <a:p>
            <a:r>
              <a:rPr lang="en-US" dirty="0"/>
              <a:t>200 in-house Qt experts</a:t>
            </a:r>
          </a:p>
          <a:p>
            <a:r>
              <a:rPr lang="en-US" dirty="0"/>
              <a:t>Fast growing</a:t>
            </a:r>
          </a:p>
          <a:p>
            <a:r>
              <a:rPr lang="en-US" dirty="0"/>
              <a:t>27M€ revenue in year </a:t>
            </a:r>
            <a:r>
              <a:rPr lang="en-US" dirty="0" smtClean="0"/>
              <a:t>2015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181" y="1370838"/>
            <a:ext cx="5112909" cy="25202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http://</a:t>
            </a:r>
            <a:r>
              <a:rPr lang="fi-FI" sz="1400" dirty="0" err="1" smtClean="0">
                <a:latin typeface="Open Sans Light"/>
                <a:cs typeface="Open Sans Light"/>
              </a:rPr>
              <a:t>www.qt.io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4823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Signals to Slots </a:t>
            </a:r>
          </a:p>
        </p:txBody>
      </p:sp>
      <p:pic>
        <p:nvPicPr>
          <p:cNvPr id="6" name="Picture 5" descr="signal-slot-cpp-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59" y="775509"/>
            <a:ext cx="6457454" cy="45582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ex-connect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07308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Slot Connection Variants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String-based connection: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(slider,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)), </a:t>
            </a:r>
            <a:r>
              <a:rPr lang="en-US" dirty="0" err="1">
                <a:latin typeface="Courier New"/>
                <a:cs typeface="Courier New"/>
              </a:rPr>
              <a:t>spinbox</a:t>
            </a:r>
            <a:r>
              <a:rPr lang="en-US" dirty="0">
                <a:latin typeface="Courier New"/>
                <a:cs typeface="Courier New"/>
              </a:rPr>
              <a:t>, SLOT(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))); </a:t>
            </a:r>
          </a:p>
          <a:p>
            <a:endParaRPr lang="en-US" dirty="0"/>
          </a:p>
          <a:p>
            <a:r>
              <a:rPr lang="en-US" dirty="0"/>
              <a:t>Using </a:t>
            </a:r>
            <a:r>
              <a:rPr lang="en-US" dirty="0" smtClean="0"/>
              <a:t>pointers to member functions: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(slider, &amp;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spinbox</a:t>
            </a:r>
            <a:r>
              <a:rPr lang="en-US" dirty="0">
                <a:latin typeface="Courier New"/>
                <a:cs typeface="Courier New"/>
              </a:rPr>
              <a:t>, &amp;</a:t>
            </a:r>
            <a:r>
              <a:rPr lang="en-US" dirty="0" err="1">
                <a:latin typeface="Courier New"/>
                <a:cs typeface="Courier New"/>
              </a:rPr>
              <a:t>QSpinBox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  <a:p>
            <a:r>
              <a:rPr lang="en-US" dirty="0"/>
              <a:t>Using non-member function: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static void </a:t>
            </a:r>
            <a:r>
              <a:rPr lang="en-US" dirty="0" err="1">
                <a:latin typeface="Courier New"/>
                <a:cs typeface="Courier New"/>
              </a:rPr>
              <a:t>printValue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value) {...}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(slider, &amp;</a:t>
            </a:r>
            <a:r>
              <a:rPr lang="en-US" dirty="0" err="1">
                <a:latin typeface="Courier New"/>
                <a:cs typeface="Courier New"/>
              </a:rPr>
              <a:t>QSignal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, &amp;</a:t>
            </a:r>
            <a:r>
              <a:rPr lang="en-US" dirty="0" err="1">
                <a:latin typeface="Courier New"/>
                <a:cs typeface="Courier New"/>
              </a:rPr>
              <a:t>printValue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  <a:p>
            <a:r>
              <a:rPr lang="en-US" dirty="0"/>
              <a:t>Using </a:t>
            </a:r>
            <a:r>
              <a:rPr lang="en-US" dirty="0" smtClean="0"/>
              <a:t>lambda </a:t>
            </a:r>
            <a:r>
              <a:rPr lang="en-US" dirty="0"/>
              <a:t>functions: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(slider, &amp;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, [=] 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value) {...} 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9691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– Pointers to Member Functions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Qt5 components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 New"/>
                <a:cs typeface="Courier New"/>
              </a:rPr>
              <a:t>connect</a:t>
            </a:r>
            <a:r>
              <a:rPr lang="en-US" sz="1200" dirty="0">
                <a:latin typeface="Courier New"/>
                <a:cs typeface="Courier New"/>
              </a:rPr>
              <a:t>(slider, &amp;</a:t>
            </a:r>
            <a:r>
              <a:rPr lang="en-US" sz="1200" dirty="0" err="1">
                <a:latin typeface="Courier New"/>
                <a:cs typeface="Courier New"/>
              </a:rPr>
              <a:t>QSlider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, </a:t>
            </a:r>
            <a:r>
              <a:rPr lang="en-US" sz="1200" dirty="0" err="1">
                <a:latin typeface="Courier New"/>
                <a:cs typeface="Courier New"/>
              </a:rPr>
              <a:t>spinbox</a:t>
            </a:r>
            <a:r>
              <a:rPr lang="en-US" sz="1200" dirty="0">
                <a:latin typeface="Courier New"/>
                <a:cs typeface="Courier New"/>
              </a:rPr>
              <a:t>, &amp;</a:t>
            </a:r>
            <a:r>
              <a:rPr lang="en-US" sz="1200" dirty="0" err="1">
                <a:latin typeface="Courier New"/>
                <a:cs typeface="Courier New"/>
              </a:rPr>
              <a:t>QSpinBox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  <a:p>
            <a:r>
              <a:rPr lang="en-US" dirty="0"/>
              <a:t>Overloaded functions:</a:t>
            </a:r>
          </a:p>
          <a:p>
            <a:pPr marL="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	connect(spin, </a:t>
            </a:r>
            <a:r>
              <a:rPr lang="en-US" sz="1200" dirty="0" err="1" smtClean="0">
                <a:latin typeface="Courier New"/>
                <a:cs typeface="Courier New"/>
              </a:rPr>
              <a:t>qOverload</a:t>
            </a:r>
            <a:r>
              <a:rPr lang="en-US" sz="1200" dirty="0" smtClean="0">
                <a:latin typeface="Courier New"/>
                <a:cs typeface="Courier New"/>
              </a:rPr>
              <a:t>&lt;</a:t>
            </a:r>
            <a:r>
              <a:rPr lang="en-US" sz="1200" dirty="0" err="1" smtClean="0">
                <a:latin typeface="Courier New"/>
                <a:cs typeface="Courier New"/>
              </a:rPr>
              <a:t>int</a:t>
            </a:r>
            <a:r>
              <a:rPr lang="en-US" sz="1200" dirty="0" smtClean="0">
                <a:latin typeface="Courier New"/>
                <a:cs typeface="Courier New"/>
              </a:rPr>
              <a:t>&gt; </a:t>
            </a:r>
            <a:endParaRPr lang="en-US" sz="1200" dirty="0">
              <a:latin typeface="Courier New"/>
              <a:cs typeface="Courier New"/>
            </a:endParaRPr>
          </a:p>
          <a:p>
            <a:pPr marL="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     (&amp;</a:t>
            </a:r>
            <a:r>
              <a:rPr lang="en-US" sz="1200" dirty="0" err="1">
                <a:latin typeface="Courier New"/>
                <a:cs typeface="Courier New"/>
              </a:rPr>
              <a:t>QSpinBox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), slider, &amp;</a:t>
            </a:r>
            <a:r>
              <a:rPr lang="en-US" sz="1200" dirty="0" err="1">
                <a:latin typeface="Courier New"/>
                <a:cs typeface="Courier New"/>
              </a:rPr>
              <a:t>QSlider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</a:p>
          <a:p>
            <a:pPr marL="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smtClean="0">
                <a:latin typeface="Courier New"/>
                <a:cs typeface="Courier New"/>
              </a:rPr>
              <a:t>connect</a:t>
            </a:r>
            <a:r>
              <a:rPr lang="en-US" sz="1200" dirty="0">
                <a:latin typeface="Courier New"/>
                <a:cs typeface="Courier New"/>
              </a:rPr>
              <a:t>(spin, </a:t>
            </a:r>
            <a:r>
              <a:rPr lang="en-US" sz="1200" dirty="0" err="1">
                <a:latin typeface="Courier New"/>
                <a:cs typeface="Courier New"/>
              </a:rPr>
              <a:t>static_cast</a:t>
            </a:r>
            <a:r>
              <a:rPr lang="en-US" sz="1200" dirty="0">
                <a:latin typeface="Courier New"/>
                <a:cs typeface="Courier New"/>
              </a:rPr>
              <a:t>&lt;void (</a:t>
            </a:r>
            <a:r>
              <a:rPr lang="en-US" sz="1200" dirty="0" err="1">
                <a:latin typeface="Courier New"/>
                <a:cs typeface="Courier New"/>
              </a:rPr>
              <a:t>QSpinBox</a:t>
            </a:r>
            <a:r>
              <a:rPr lang="en-US" sz="1200" dirty="0">
                <a:latin typeface="Courier New"/>
                <a:cs typeface="Courier New"/>
              </a:rPr>
              <a:t>::*)(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)&gt; </a:t>
            </a:r>
          </a:p>
          <a:p>
            <a:pPr marL="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     (&amp;</a:t>
            </a:r>
            <a:r>
              <a:rPr lang="en-US" sz="1200" dirty="0" err="1">
                <a:latin typeface="Courier New"/>
                <a:cs typeface="Courier New"/>
              </a:rPr>
              <a:t>QSpinBox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), slider, &amp;</a:t>
            </a:r>
            <a:r>
              <a:rPr lang="en-US" sz="1200" dirty="0" err="1">
                <a:latin typeface="Courier New"/>
                <a:cs typeface="Courier New"/>
              </a:rPr>
              <a:t>QSlider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Primary choice when connecting objects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Compile time errors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No special syntax for slots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not need for slots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connect-function-pointers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95281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– </a:t>
            </a:r>
            <a:r>
              <a:rPr lang="en-US" dirty="0" smtClean="0"/>
              <a:t>String-based Connections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Used in Qt4, still used in connecting to slots in QML: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(slider,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)), </a:t>
            </a:r>
            <a:r>
              <a:rPr lang="en-US" dirty="0" err="1">
                <a:latin typeface="Courier New"/>
                <a:cs typeface="Courier New"/>
              </a:rPr>
              <a:t>spinbox</a:t>
            </a:r>
            <a:r>
              <a:rPr lang="en-US" dirty="0">
                <a:latin typeface="Courier New"/>
                <a:cs typeface="Courier New"/>
              </a:rPr>
              <a:t>, SLOT(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)));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  <a:p>
            <a:r>
              <a:rPr lang="en-US" dirty="0"/>
              <a:t>Receiving object: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r>
              <a:rPr lang="en-US" i="1" dirty="0"/>
              <a:t> </a:t>
            </a:r>
            <a:r>
              <a:rPr lang="en-US" dirty="0" smtClean="0"/>
              <a:t>Need </a:t>
            </a:r>
            <a:r>
              <a:rPr lang="en-US" dirty="0"/>
              <a:t>to declare the slot in a </a:t>
            </a:r>
            <a:r>
              <a:rPr lang="en-US" dirty="0" smtClean="0">
                <a:latin typeface="Courier New"/>
                <a:cs typeface="Courier New"/>
              </a:rPr>
              <a:t>Q_SLOTS </a:t>
            </a:r>
            <a:r>
              <a:rPr lang="en-US" dirty="0" smtClean="0"/>
              <a:t>section 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r>
              <a:rPr lang="en-US" i="1" dirty="0"/>
              <a:t> </a:t>
            </a:r>
            <a:r>
              <a:rPr lang="en-US" dirty="0" smtClean="0"/>
              <a:t>Need </a:t>
            </a:r>
            <a:r>
              <a:rPr lang="en-US" dirty="0"/>
              <a:t>the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macro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r>
              <a:rPr lang="en-US" i="1" dirty="0"/>
              <a:t> </a:t>
            </a:r>
            <a:r>
              <a:rPr lang="en-US" dirty="0" smtClean="0"/>
              <a:t>Need </a:t>
            </a:r>
            <a:r>
              <a:rPr lang="en-US" dirty="0"/>
              <a:t>to have </a:t>
            </a:r>
            <a:r>
              <a:rPr lang="en-US" dirty="0" err="1"/>
              <a:t>moc</a:t>
            </a:r>
            <a:r>
              <a:rPr lang="en-US" dirty="0"/>
              <a:t> run on it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r>
              <a:rPr lang="en-US" i="1" dirty="0"/>
              <a:t> </a:t>
            </a:r>
            <a:r>
              <a:rPr lang="en-US" dirty="0"/>
              <a:t>O</a:t>
            </a:r>
            <a:r>
              <a:rPr lang="en-US" dirty="0" smtClean="0"/>
              <a:t>nly run-time </a:t>
            </a:r>
            <a:r>
              <a:rPr lang="en-US" dirty="0"/>
              <a:t>errors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</a:t>
            </a:r>
            <a:r>
              <a:rPr lang="en-US" dirty="0" smtClean="0"/>
              <a:t>Overloaded slots </a:t>
            </a:r>
            <a:r>
              <a:rPr lang="en-US" dirty="0"/>
              <a:t>are easy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Existing Qt4 code do not need to be rewritten 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-stop-watch</a:t>
            </a:r>
          </a:p>
        </p:txBody>
      </p:sp>
    </p:spTree>
    <p:extLst>
      <p:ext uri="{BB962C8B-B14F-4D97-AF65-F5344CB8AC3E}">
        <p14:creationId xmlns:p14="http://schemas.microsoft.com/office/powerpoint/2010/main" val="1469206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– Non-Member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non-member functions: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sz="1200" dirty="0">
                <a:latin typeface="Courier New"/>
                <a:cs typeface="Courier New"/>
              </a:rPr>
              <a:t>static void </a:t>
            </a:r>
            <a:r>
              <a:rPr lang="en-US" sz="1200" dirty="0" err="1">
                <a:latin typeface="Courier New"/>
                <a:cs typeface="Courier New"/>
              </a:rPr>
              <a:t>printValue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 value) { 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		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 "value = %d", value ); 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	}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	connect(slider, &amp;</a:t>
            </a:r>
            <a:r>
              <a:rPr lang="en-US" sz="1200" dirty="0" err="1">
                <a:latin typeface="Courier New"/>
                <a:cs typeface="Courier New"/>
              </a:rPr>
              <a:t>QSignal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, &amp;</a:t>
            </a:r>
            <a:r>
              <a:rPr lang="en-US" sz="1200" dirty="0" err="1">
                <a:latin typeface="Courier New"/>
                <a:cs typeface="Courier New"/>
              </a:rPr>
              <a:t>printValue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No slots syntax, no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, no </a:t>
            </a:r>
            <a:r>
              <a:rPr lang="en-US" dirty="0" err="1"/>
              <a:t>moc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Compile time errors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Any function, e.g. the return value of </a:t>
            </a:r>
            <a:r>
              <a:rPr lang="en-US" dirty="0" err="1">
                <a:latin typeface="Courier New"/>
                <a:cs typeface="Courier New"/>
              </a:rPr>
              <a:t>std</a:t>
            </a:r>
            <a:r>
              <a:rPr lang="en-US" dirty="0">
                <a:latin typeface="Courier New"/>
                <a:cs typeface="Courier New"/>
              </a:rPr>
              <a:t>::bind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-connect-non-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member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117098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– Lambda Functions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smtClean="0"/>
              <a:t>lambda </a:t>
            </a:r>
            <a:r>
              <a:rPr lang="en-US" dirty="0"/>
              <a:t>functions: </a:t>
            </a:r>
          </a:p>
          <a:p>
            <a:pPr lvl="1"/>
            <a:r>
              <a:rPr lang="en-US" dirty="0"/>
              <a:t>Add </a:t>
            </a:r>
            <a:r>
              <a:rPr lang="en-US" dirty="0">
                <a:latin typeface="Courier New"/>
                <a:cs typeface="Courier New"/>
              </a:rPr>
              <a:t>CONFIG += </a:t>
            </a:r>
            <a:r>
              <a:rPr lang="en-US" dirty="0" err="1">
                <a:latin typeface="Courier New"/>
                <a:cs typeface="Courier New"/>
              </a:rPr>
              <a:t>c++</a:t>
            </a:r>
            <a:r>
              <a:rPr lang="en-US" dirty="0">
                <a:latin typeface="Courier New"/>
                <a:cs typeface="Courier New"/>
              </a:rPr>
              <a:t>11 </a:t>
            </a:r>
            <a:r>
              <a:rPr lang="en-US" dirty="0"/>
              <a:t>to your project file, if </a:t>
            </a:r>
            <a:r>
              <a:rPr lang="en-US" dirty="0" smtClean="0"/>
              <a:t>working prior Qt 5.7</a:t>
            </a:r>
            <a:endParaRPr lang="en-US" dirty="0"/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200" dirty="0">
                <a:latin typeface="Courier New"/>
                <a:cs typeface="Courier New"/>
              </a:rPr>
              <a:t>connect(slider, &amp;</a:t>
            </a:r>
            <a:r>
              <a:rPr lang="en-US" sz="1200" dirty="0" err="1">
                <a:latin typeface="Courier New"/>
                <a:cs typeface="Courier New"/>
              </a:rPr>
              <a:t>QSlider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valueChanged</a:t>
            </a:r>
            <a:r>
              <a:rPr lang="en-US" sz="1200" dirty="0">
                <a:latin typeface="Courier New"/>
                <a:cs typeface="Courier New"/>
              </a:rPr>
              <a:t>, 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    [] (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 value) { </a:t>
            </a:r>
            <a:r>
              <a:rPr lang="en-US" sz="1200" dirty="0" err="1"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("%d", value); });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No slots syntax, no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, no </a:t>
            </a:r>
            <a:r>
              <a:rPr lang="en-US" dirty="0" err="1"/>
              <a:t>moc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Compile time errors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√</a:t>
            </a:r>
            <a:r>
              <a:rPr lang="en-US" dirty="0"/>
              <a:t> No need for an extra function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-connect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-lambda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36188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of Signal/Slot Connections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08393"/>
              </p:ext>
            </p:extLst>
          </p:nvPr>
        </p:nvGraphicFramePr>
        <p:xfrm>
          <a:off x="547189" y="921767"/>
          <a:ext cx="7947962" cy="414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7847"/>
                <a:gridCol w="1627518"/>
                <a:gridCol w="36125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Open Sans Light"/>
                          <a:cs typeface="Open Sans Light"/>
                        </a:rPr>
                        <a:t>Signal</a:t>
                      </a:r>
                      <a:endParaRPr lang="en-US" b="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Open Sans Light"/>
                          <a:cs typeface="Open Sans Light"/>
                        </a:rPr>
                        <a:t>Connect to</a:t>
                      </a:r>
                      <a:endParaRPr lang="en-US" b="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Open Sans Light"/>
                          <a:cs typeface="Open Sans Light"/>
                        </a:rPr>
                        <a:t>Slot(s)</a:t>
                      </a:r>
                      <a:endParaRPr lang="en-US" b="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one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many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many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one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one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Open Sans Light"/>
                          <a:ea typeface="+mn-ea"/>
                          <a:cs typeface="Open Sans Light"/>
                        </a:rPr>
                        <a:t>another signal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rangeChanged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setRange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rangeChanged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update()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setValue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update()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setRange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int,int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valueChanged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setValue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(float)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  <a:tr h="37857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textChanged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QString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setValue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int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 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5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AutoConnection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the default connection type </a:t>
            </a:r>
          </a:p>
          <a:p>
            <a:pPr lvl="1"/>
            <a:r>
              <a:rPr lang="en-US" dirty="0" smtClean="0"/>
              <a:t>Actual connection type determined, when a signal is emitted </a:t>
            </a:r>
          </a:p>
          <a:p>
            <a:pPr lvl="1"/>
            <a:r>
              <a:rPr lang="en-US" dirty="0" smtClean="0"/>
              <a:t>Connection type depends on signaling and receiving objects’ thread affinity </a:t>
            </a:r>
          </a:p>
          <a:p>
            <a:pPr lvl="1"/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DirectConnection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- An immediate slot function </a:t>
            </a:r>
            <a:r>
              <a:rPr lang="en-US" dirty="0" smtClean="0"/>
              <a:t>call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QueuedConnection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A </a:t>
            </a:r>
            <a:r>
              <a:rPr lang="en-US" dirty="0"/>
              <a:t>delayed function </a:t>
            </a:r>
            <a:r>
              <a:rPr lang="en-US" dirty="0" smtClean="0"/>
              <a:t>call</a:t>
            </a:r>
          </a:p>
          <a:p>
            <a:pPr lvl="1"/>
            <a:r>
              <a:rPr lang="en-US" dirty="0" smtClean="0"/>
              <a:t>Signaling object sends an event to the receiving object </a:t>
            </a:r>
            <a:endParaRPr lang="en-US" dirty="0"/>
          </a:p>
          <a:p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BlockingQueuedConnection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Signaling thread </a:t>
            </a:r>
            <a:r>
              <a:rPr lang="en-US" dirty="0" smtClean="0"/>
              <a:t>blocks, until the slot is executed  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UnieuqConnection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Prevents multiple instances of the same connection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502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Disconnecting Signals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Disconnect everything connected to an object’s signals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disconnect(</a:t>
            </a:r>
            <a:r>
              <a:rPr lang="en-US" dirty="0" err="1">
                <a:latin typeface="Courier New"/>
                <a:cs typeface="Courier New"/>
              </a:rPr>
              <a:t>senderObject</a:t>
            </a:r>
            <a:r>
              <a:rPr lang="en-US" dirty="0">
                <a:latin typeface="Courier New"/>
                <a:cs typeface="Courier New"/>
              </a:rPr>
              <a:t>, 0, 0, 0);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//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sender (cannot be 0), signal, receiver, slot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Disconnect everything connected to a specific signal</a:t>
            </a:r>
          </a:p>
          <a:p>
            <a:pPr lvl="1"/>
            <a:r>
              <a:rPr lang="en-US" dirty="0" smtClean="0">
                <a:solidFill>
                  <a:srgbClr val="1E1B18"/>
                </a:solidFill>
                <a:latin typeface="Courier New"/>
                <a:cs typeface="Courier New"/>
              </a:rPr>
              <a:t>disconnect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senderObject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&amp;Object::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theSignal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0, 0);</a:t>
            </a:r>
            <a:endParaRPr lang="en-US" dirty="0">
              <a:solidFill>
                <a:srgbClr val="1E1B18"/>
              </a:solidFill>
            </a:endParaRPr>
          </a:p>
          <a:p>
            <a:r>
              <a:rPr lang="en-US" dirty="0"/>
              <a:t>Disconnect a specific receiver</a:t>
            </a:r>
          </a:p>
          <a:p>
            <a:pPr lvl="1"/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disconnect(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senderObject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0, receiver, 0);</a:t>
            </a:r>
            <a:endParaRPr lang="en-US" dirty="0">
              <a:solidFill>
                <a:srgbClr val="1E1B18"/>
              </a:solidFill>
            </a:endParaRPr>
          </a:p>
          <a:p>
            <a:r>
              <a:rPr lang="en-US" dirty="0"/>
              <a:t>Disconnect a specific connection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disconnect(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senderObject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&amp;Object::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theSignal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, receiver, &amp;Object::</a:t>
            </a:r>
            <a:r>
              <a:rPr lang="en-US" dirty="0" err="1">
                <a:solidFill>
                  <a:srgbClr val="1E1B18"/>
                </a:solidFill>
                <a:latin typeface="Courier New"/>
                <a:cs typeface="Courier New"/>
              </a:rPr>
              <a:t>theSlot</a:t>
            </a:r>
            <a:r>
              <a:rPr lang="en-US" dirty="0">
                <a:solidFill>
                  <a:srgbClr val="1E1B18"/>
                </a:solidFill>
                <a:latin typeface="Courier New"/>
                <a:cs typeface="Courier New"/>
              </a:rPr>
              <a:t>);</a:t>
            </a:r>
            <a:endParaRPr lang="en-US" dirty="0">
              <a:solidFill>
                <a:srgbClr val="1E1B18"/>
              </a:solidFill>
            </a:endParaRPr>
          </a:p>
          <a:p>
            <a:pPr indent="0">
              <a:buNone/>
            </a:pPr>
            <a:endParaRPr lang="en-US" dirty="0">
              <a:solidFill>
                <a:srgbClr val="1E1B18"/>
              </a:solidFill>
            </a:endParaRPr>
          </a:p>
          <a:p>
            <a:r>
              <a:rPr lang="en-US" dirty="0"/>
              <a:t>If connected to lambda expressions, use the following overloaded version of the </a:t>
            </a:r>
            <a:r>
              <a:rPr lang="en-US" dirty="0">
                <a:latin typeface="Courier New"/>
                <a:cs typeface="Courier New"/>
              </a:rPr>
              <a:t>disconnect()</a:t>
            </a:r>
            <a:r>
              <a:rPr lang="en-US" dirty="0"/>
              <a:t> function: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::disconnect(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>
                <a:latin typeface="Courier New"/>
                <a:cs typeface="Courier New"/>
              </a:rPr>
              <a:t>::Connection &amp;connection);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46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Connect to Click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5162267" cy="3784985"/>
          </a:xfrm>
        </p:spPr>
        <p:txBody>
          <a:bodyPr>
            <a:normAutofit/>
          </a:bodyPr>
          <a:lstStyle/>
          <a:p>
            <a:r>
              <a:rPr lang="en-US" b="1" dirty="0"/>
              <a:t>Create an application as shown here</a:t>
            </a:r>
          </a:p>
          <a:p>
            <a:pPr lvl="1"/>
            <a:r>
              <a:rPr lang="en-US" dirty="0"/>
              <a:t>Clicking on ”</a:t>
            </a:r>
            <a:r>
              <a:rPr lang="en-US" dirty="0" err="1"/>
              <a:t>SelectColor</a:t>
            </a:r>
            <a:r>
              <a:rPr lang="en-US" dirty="0"/>
              <a:t>” updates label with color's </a:t>
            </a:r>
            <a:r>
              <a:rPr lang="en-US" dirty="0" smtClean="0"/>
              <a:t>name</a:t>
            </a:r>
            <a:endParaRPr lang="en-US" dirty="0"/>
          </a:p>
          <a:p>
            <a:r>
              <a:rPr lang="en-US" b="1" dirty="0"/>
              <a:t>Hints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QColorDialog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getColor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to fetch a color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::name()</a:t>
            </a:r>
            <a:r>
              <a:rPr lang="en-US" dirty="0"/>
              <a:t>to get the color name </a:t>
            </a:r>
          </a:p>
          <a:p>
            <a:r>
              <a:rPr lang="en-US" b="1" dirty="0"/>
              <a:t>Optional</a:t>
            </a:r>
          </a:p>
          <a:p>
            <a:pPr lvl="1"/>
            <a:r>
              <a:rPr lang="en-US" dirty="0"/>
              <a:t>In </a:t>
            </a:r>
            <a:r>
              <a:rPr lang="en-US" dirty="0" err="1">
                <a:latin typeface="Courier New"/>
                <a:cs typeface="Courier New"/>
              </a:rPr>
              <a:t>QColorDialog</a:t>
            </a:r>
            <a:r>
              <a:rPr lang="en-US" dirty="0"/>
              <a:t>, honor the user clicking ”cancel”', and provide it with the current color to start </a:t>
            </a:r>
            <a:r>
              <a:rPr lang="en-US" dirty="0" smtClean="0"/>
              <a:t>from</a:t>
            </a:r>
            <a:endParaRPr lang="en-US" dirty="0"/>
          </a:p>
          <a:p>
            <a:r>
              <a:rPr lang="en-US" dirty="0"/>
              <a:t>Set the selected color as the label's background</a:t>
            </a:r>
          </a:p>
          <a:p>
            <a:pPr lvl="1"/>
            <a:r>
              <a:rPr lang="en-US" dirty="0"/>
              <a:t>Hint: see </a:t>
            </a:r>
            <a:r>
              <a:rPr lang="en-US" dirty="0" err="1">
                <a:latin typeface="Courier New"/>
                <a:cs typeface="Courier New"/>
              </a:rPr>
              <a:t>QPalette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Hint: see </a:t>
            </a:r>
            <a:r>
              <a:rPr lang="en-US" dirty="0">
                <a:latin typeface="Courier New"/>
                <a:cs typeface="Courier New"/>
              </a:rPr>
              <a:t>QWidget::</a:t>
            </a:r>
            <a:r>
              <a:rPr lang="en-US" dirty="0" err="1">
                <a:latin typeface="Courier New"/>
                <a:cs typeface="Courier New"/>
              </a:rPr>
              <a:t>setAutoFillBackground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lab-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selectcolor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479" y="875437"/>
            <a:ext cx="4264521" cy="356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2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History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65" y="946744"/>
            <a:ext cx="8213434" cy="42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9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Source Compatibility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Implement custom slider</a:t>
            </a:r>
          </a:p>
          <a:p>
            <a:pPr lvl="1"/>
            <a:r>
              <a:rPr lang="en-US" dirty="0"/>
              <a:t>API compatible with 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Shows current value of slider </a:t>
            </a:r>
          </a:p>
          <a:p>
            <a:r>
              <a:rPr lang="en-US" b="1" dirty="0"/>
              <a:t>To create custom slider </a:t>
            </a:r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b="1" dirty="0"/>
              <a:t>To test slider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main.cpp</a:t>
            </a:r>
            <a:r>
              <a:rPr lang="en-US" dirty="0"/>
              <a:t> provides test code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QLCDNumber</a:t>
            </a:r>
            <a:r>
              <a:rPr lang="en-US" dirty="0"/>
              <a:t> is part of test code </a:t>
            </a:r>
          </a:p>
          <a:p>
            <a:r>
              <a:rPr lang="en-US" b="1" dirty="0"/>
              <a:t>Optional:</a:t>
            </a:r>
          </a:p>
          <a:p>
            <a:pPr lvl="1"/>
            <a:r>
              <a:rPr lang="en-US" dirty="0"/>
              <a:t>Discuss pros and cons of inheriting from </a:t>
            </a:r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/>
              <a:t> instead of using an instance in a </a:t>
            </a:r>
            <a:r>
              <a:rPr lang="en-US" dirty="0" smtClean="0"/>
              <a:t>layout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178" y="1048058"/>
            <a:ext cx="4404822" cy="33106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lab-slider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310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909" y="2472971"/>
            <a:ext cx="8668182" cy="586058"/>
          </a:xfrm>
        </p:spPr>
        <p:txBody>
          <a:bodyPr/>
          <a:lstStyle/>
          <a:p>
            <a:r>
              <a:rPr lang="en-US" dirty="0" smtClean="0"/>
              <a:t>Event Handling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4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Processing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Qt is an event-driven UI toolkit </a:t>
            </a:r>
          </a:p>
          <a:p>
            <a:pPr marL="0" indent="0">
              <a:buNone/>
            </a:pPr>
            <a:r>
              <a:rPr lang="en-US" b="1" dirty="0" err="1">
                <a:latin typeface="Courier New"/>
                <a:cs typeface="Courier New"/>
              </a:rPr>
              <a:t>QCoreApplication</a:t>
            </a:r>
            <a:r>
              <a:rPr lang="en-US" b="1" dirty="0">
                <a:latin typeface="Courier New"/>
                <a:cs typeface="Courier New"/>
              </a:rPr>
              <a:t>::exec() </a:t>
            </a:r>
            <a:r>
              <a:rPr lang="en-US" b="1" dirty="0"/>
              <a:t>runs the event loop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Generate Events </a:t>
            </a:r>
            <a:endParaRPr lang="en-US" dirty="0"/>
          </a:p>
          <a:p>
            <a:pPr lvl="1"/>
            <a:r>
              <a:rPr lang="en-US" dirty="0"/>
              <a:t>By input devices: keyboard, mouse, etc. </a:t>
            </a:r>
          </a:p>
          <a:p>
            <a:pPr lvl="1"/>
            <a:r>
              <a:rPr lang="en-US" dirty="0"/>
              <a:t>By Qt itself (e.g. timers) 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Queue Events </a:t>
            </a:r>
            <a:endParaRPr lang="en-US" dirty="0"/>
          </a:p>
          <a:p>
            <a:pPr lvl="1"/>
            <a:r>
              <a:rPr lang="en-US" dirty="0"/>
              <a:t>By event loop 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Dispatch Events</a:t>
            </a:r>
          </a:p>
          <a:p>
            <a:pPr lvl="1"/>
            <a:r>
              <a:rPr lang="en-US" dirty="0"/>
              <a:t>By </a:t>
            </a:r>
            <a:r>
              <a:rPr lang="en-US" dirty="0" err="1">
                <a:latin typeface="Courier New"/>
                <a:cs typeface="Courier New"/>
              </a:rPr>
              <a:t>QApplication</a:t>
            </a:r>
            <a:r>
              <a:rPr lang="en-US" dirty="0"/>
              <a:t> to receiver: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i="1" dirty="0"/>
              <a:t>Key events sent to </a:t>
            </a:r>
            <a:r>
              <a:rPr lang="en-US" i="1" dirty="0" smtClean="0"/>
              <a:t>widget/Qt Quick item </a:t>
            </a:r>
            <a:r>
              <a:rPr lang="en-US" i="1" dirty="0"/>
              <a:t>with focus</a:t>
            </a:r>
          </a:p>
          <a:p>
            <a:pPr lvl="1"/>
            <a:r>
              <a:rPr lang="en-US" i="1" dirty="0"/>
              <a:t>Mouse events sent to </a:t>
            </a:r>
            <a:r>
              <a:rPr lang="en-US" i="1" dirty="0" smtClean="0"/>
              <a:t>widget/Qt Quick item </a:t>
            </a:r>
            <a:r>
              <a:rPr lang="en-US" i="1" dirty="0"/>
              <a:t>under cursor 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Handle Events</a:t>
            </a:r>
          </a:p>
          <a:p>
            <a:pPr lvl="1"/>
            <a:r>
              <a:rPr lang="en-US" dirty="0"/>
              <a:t>By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event handler methods </a:t>
            </a:r>
          </a:p>
        </p:txBody>
      </p:sp>
    </p:spTree>
    <p:extLst>
      <p:ext uri="{BB962C8B-B14F-4D97-AF65-F5344CB8AC3E}">
        <p14:creationId xmlns:p14="http://schemas.microsoft.com/office/powerpoint/2010/main" val="2949546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Processing 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379614" y="1120599"/>
            <a:ext cx="8440857" cy="3402267"/>
          </a:xfrm>
          <a:prstGeom prst="roundRect">
            <a:avLst>
              <a:gd name="adj" fmla="val 0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b="1" dirty="0">
                <a:solidFill>
                  <a:srgbClr val="000000"/>
                </a:solidFill>
                <a:latin typeface="Open Sans"/>
                <a:cs typeface="Open Sans"/>
              </a:rPr>
              <a:t>Application process</a:t>
            </a:r>
          </a:p>
          <a:p>
            <a:pPr algn="l"/>
            <a:endParaRPr lang="en-US" dirty="0">
              <a:solidFill>
                <a:srgbClr val="60952F"/>
              </a:solidFill>
              <a:latin typeface="Open Sans"/>
              <a:cs typeface="Open Sans"/>
            </a:endParaRPr>
          </a:p>
          <a:p>
            <a:pPr algn="l"/>
            <a:endParaRPr lang="en-US" sz="15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79614" y="4644178"/>
            <a:ext cx="8440857" cy="520489"/>
          </a:xfrm>
          <a:prstGeom prst="roundRect">
            <a:avLst>
              <a:gd name="adj" fmla="val 0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Open Sans"/>
                <a:cs typeface="Open Sans"/>
              </a:rPr>
              <a:t>Platform </a:t>
            </a:r>
            <a:r>
              <a:rPr lang="en-US" sz="1500" b="1" dirty="0" smtClean="0">
                <a:solidFill>
                  <a:srgbClr val="000000"/>
                </a:solidFill>
                <a:latin typeface="Open Sans"/>
                <a:cs typeface="Open Sans"/>
              </a:rPr>
              <a:t>APIs</a:t>
            </a:r>
            <a:endParaRPr lang="en-US" sz="1500" b="1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algn="l"/>
            <a:endParaRPr lang="en-US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algn="l"/>
            <a:endParaRPr lang="en-US" sz="15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62012" y="2550054"/>
            <a:ext cx="7804656" cy="81423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500" dirty="0" smtClean="0">
                <a:solidFill>
                  <a:srgbClr val="000000"/>
                </a:solidFill>
                <a:latin typeface="Open Sans"/>
                <a:cs typeface="Open Sans"/>
              </a:rPr>
              <a:t>Qt Core</a:t>
            </a:r>
            <a:endParaRPr lang="en-US" sz="1500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algn="l"/>
            <a:endParaRPr lang="en-US" dirty="0">
              <a:solidFill>
                <a:srgbClr val="60952F"/>
              </a:solidFill>
              <a:latin typeface="Open Sans"/>
              <a:cs typeface="Open Sans"/>
            </a:endParaRPr>
          </a:p>
          <a:p>
            <a:pPr algn="l"/>
            <a:endParaRPr lang="en-US" sz="15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662012" y="1604609"/>
            <a:ext cx="7804656" cy="81423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 smtClean="0">
                <a:solidFill>
                  <a:srgbClr val="000000"/>
                </a:solidFill>
                <a:latin typeface="Open Sans"/>
                <a:cs typeface="Open Sans"/>
              </a:rPr>
              <a:t>Qt GUI</a:t>
            </a:r>
            <a:endParaRPr lang="en-US" sz="1400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algn="l"/>
            <a:endParaRPr lang="en-US" sz="1400" dirty="0">
              <a:solidFill>
                <a:srgbClr val="60952F"/>
              </a:solidFill>
              <a:latin typeface="Open Sans"/>
              <a:cs typeface="Open Sans"/>
            </a:endParaRPr>
          </a:p>
          <a:p>
            <a:pPr algn="l"/>
            <a:endParaRPr lang="en-US" sz="14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662013" y="3524047"/>
            <a:ext cx="7804656" cy="81423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Open Sans"/>
                <a:cs typeface="Open Sans"/>
              </a:rPr>
              <a:t>Qt Platform Abstraction plugin</a:t>
            </a:r>
          </a:p>
          <a:p>
            <a:pPr algn="l"/>
            <a:endParaRPr lang="en-US" sz="1400" dirty="0">
              <a:solidFill>
                <a:srgbClr val="60952F"/>
              </a:solidFill>
              <a:latin typeface="Open Sans"/>
              <a:cs typeface="Open Sans"/>
            </a:endParaRPr>
          </a:p>
          <a:p>
            <a:pPr algn="l"/>
            <a:endParaRPr lang="en-US" sz="1400" dirty="0">
              <a:solidFill>
                <a:srgbClr val="60952F"/>
              </a:solidFill>
              <a:latin typeface="Open Sans Light"/>
              <a:cs typeface="Open Sans Light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4014342" y="3259082"/>
            <a:ext cx="0" cy="64743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4040025" y="2323852"/>
            <a:ext cx="0" cy="461809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4293826" y="4153083"/>
            <a:ext cx="1418263" cy="370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z="1300" spc="-38" dirty="0" smtClean="0">
                <a:latin typeface="Open Sans Light"/>
                <a:cs typeface="Open Sans Light"/>
              </a:rPr>
              <a:t>events</a:t>
            </a:r>
            <a:endParaRPr lang="en-US" sz="1300" spc="-38" dirty="0">
              <a:latin typeface="Open Sans Light"/>
              <a:cs typeface="Open Sans Light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870563" y="2160002"/>
            <a:ext cx="1132111" cy="0"/>
          </a:xfrm>
          <a:prstGeom prst="straightConnector1">
            <a:avLst/>
          </a:prstGeom>
          <a:ln w="254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22483" y="1509701"/>
            <a:ext cx="1082508" cy="370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z="1300" spc="-38" dirty="0">
                <a:latin typeface="Open Sans Light"/>
                <a:cs typeface="Open Sans Light"/>
              </a:rPr>
              <a:t>GUI events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59257" y="1272604"/>
            <a:ext cx="2411258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spc="-38" dirty="0" smtClean="0">
                <a:latin typeface="Open Sans Light"/>
                <a:cs typeface="Open Sans Light"/>
              </a:rPr>
              <a:t>Events/signals </a:t>
            </a:r>
            <a:r>
              <a:rPr lang="en-US" sz="1300" spc="-38" dirty="0" smtClean="0">
                <a:latin typeface="Open Sans Light"/>
                <a:cs typeface="Open Sans Light"/>
              </a:rPr>
              <a:t>to other objects </a:t>
            </a:r>
          </a:p>
        </p:txBody>
      </p:sp>
      <p:sp>
        <p:nvSpPr>
          <p:cNvPr id="45" name="Rounded Rectangle 44"/>
          <p:cNvSpPr/>
          <p:nvPr/>
        </p:nvSpPr>
        <p:spPr bwMode="auto">
          <a:xfrm>
            <a:off x="3073276" y="4749284"/>
            <a:ext cx="4688380" cy="31972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Open Sans"/>
                <a:cs typeface="Open Sans"/>
              </a:rPr>
              <a:t>Platform-specific window </a:t>
            </a:r>
            <a:r>
              <a:rPr lang="en-US" sz="1400" dirty="0" smtClean="0">
                <a:solidFill>
                  <a:srgbClr val="000000"/>
                </a:solidFill>
                <a:latin typeface="Open Sans"/>
                <a:cs typeface="Open Sans"/>
              </a:rPr>
              <a:t>system / frame buffer</a:t>
            </a:r>
            <a:endParaRPr lang="en-US" sz="1400" dirty="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7095874" y="2339103"/>
            <a:ext cx="0" cy="1483050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7243379" y="3364291"/>
            <a:ext cx="1418263" cy="370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154"/>
              </a:lnSpc>
            </a:pPr>
            <a:r>
              <a:rPr lang="en-US" sz="1300" spc="-38" dirty="0" smtClean="0">
                <a:latin typeface="Open Sans Light"/>
                <a:cs typeface="Open Sans Light"/>
              </a:rPr>
              <a:t>paints</a:t>
            </a:r>
            <a:endParaRPr lang="en-US" sz="1300" spc="-38" dirty="0">
              <a:latin typeface="Open Sans Light"/>
              <a:cs typeface="Open Sans Light"/>
            </a:endParaRPr>
          </a:p>
        </p:txBody>
      </p:sp>
      <p:cxnSp>
        <p:nvCxnSpPr>
          <p:cNvPr id="50" name="Straight Arrow Connector 49"/>
          <p:cNvCxnSpPr/>
          <p:nvPr/>
        </p:nvCxnSpPr>
        <p:spPr bwMode="auto">
          <a:xfrm>
            <a:off x="7095874" y="1295637"/>
            <a:ext cx="0" cy="70849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>
            <a:off x="4014342" y="4240611"/>
            <a:ext cx="0" cy="50867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5932626" y="1883953"/>
            <a:ext cx="2472392" cy="435020"/>
            <a:chOff x="5307535" y="193815"/>
            <a:chExt cx="2953351" cy="435020"/>
          </a:xfrm>
        </p:grpSpPr>
        <p:sp>
          <p:nvSpPr>
            <p:cNvPr id="56" name="Rectangle 55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07535" y="204514"/>
              <a:ext cx="2953351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smtClean="0">
                  <a:latin typeface="Open Sans Light"/>
                  <a:cs typeface="Open Sans Light"/>
                </a:rPr>
                <a:t>QWidget </a:t>
              </a:r>
              <a:r>
                <a:rPr lang="en-US" sz="1400" spc="-30" dirty="0" smtClean="0">
                  <a:latin typeface="Open Sans Light"/>
                  <a:cs typeface="Open Sans Light"/>
                </a:rPr>
                <a:t>/ </a:t>
              </a:r>
              <a:r>
                <a:rPr lang="en-US" sz="1400" spc="-30" dirty="0" err="1" smtClean="0">
                  <a:latin typeface="Open Sans Light"/>
                  <a:cs typeface="Open Sans Light"/>
                </a:rPr>
                <a:t>QQuickItem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812463" y="3822153"/>
            <a:ext cx="3637095" cy="435020"/>
            <a:chOff x="5307535" y="193815"/>
            <a:chExt cx="2953351" cy="435020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07535" y="204514"/>
              <a:ext cx="2953351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smtClean="0">
                  <a:latin typeface="Open Sans Light"/>
                  <a:cs typeface="Open Sans Light"/>
                </a:rPr>
                <a:t>Platform-specific event dispatcher 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824793" y="2824062"/>
            <a:ext cx="3637095" cy="435020"/>
            <a:chOff x="5307535" y="193815"/>
            <a:chExt cx="2953351" cy="435020"/>
          </a:xfrm>
        </p:grpSpPr>
        <p:sp>
          <p:nvSpPr>
            <p:cNvPr id="40" name="Rectangle 39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07535" y="204514"/>
              <a:ext cx="2953351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 smtClean="0">
                  <a:latin typeface="Open Sans Light"/>
                  <a:cs typeface="Open Sans Light"/>
                </a:rPr>
                <a:t>QCoreApplication</a:t>
              </a:r>
              <a:r>
                <a:rPr lang="en-US" sz="1400" spc="-30" dirty="0" smtClean="0">
                  <a:latin typeface="Open Sans Light"/>
                  <a:cs typeface="Open Sans Light"/>
                </a:rPr>
                <a:t> – runs the event loop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851597" y="1882770"/>
            <a:ext cx="3637095" cy="435020"/>
            <a:chOff x="5307535" y="193815"/>
            <a:chExt cx="2953351" cy="435020"/>
          </a:xfrm>
        </p:grpSpPr>
        <p:sp>
          <p:nvSpPr>
            <p:cNvPr id="44" name="Rectangle 43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307535" y="204514"/>
              <a:ext cx="2953351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 smtClean="0">
                  <a:latin typeface="Open Sans Light"/>
                  <a:cs typeface="Open Sans Light"/>
                </a:rPr>
                <a:t>QWindow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  <p:cxnSp>
        <p:nvCxnSpPr>
          <p:cNvPr id="58" name="Straight Arrow Connector 57"/>
          <p:cNvCxnSpPr/>
          <p:nvPr/>
        </p:nvCxnSpPr>
        <p:spPr bwMode="auto">
          <a:xfrm>
            <a:off x="7095874" y="4257173"/>
            <a:ext cx="0" cy="492111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grpSp>
        <p:nvGrpSpPr>
          <p:cNvPr id="62" name="Group 61"/>
          <p:cNvGrpSpPr/>
          <p:nvPr/>
        </p:nvGrpSpPr>
        <p:grpSpPr>
          <a:xfrm>
            <a:off x="5712089" y="3820278"/>
            <a:ext cx="2661962" cy="435020"/>
            <a:chOff x="5307535" y="193815"/>
            <a:chExt cx="2953351" cy="435020"/>
          </a:xfrm>
        </p:grpSpPr>
        <p:sp>
          <p:nvSpPr>
            <p:cNvPr id="63" name="Rectangle 62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307535" y="204514"/>
              <a:ext cx="2953351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smtClean="0">
                  <a:latin typeface="Open Sans Light"/>
                  <a:cs typeface="Open Sans Light"/>
                </a:rPr>
                <a:t>Backing store / OpenGL context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84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Generate Events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Spontaneous events</a:t>
            </a:r>
          </a:p>
          <a:p>
            <a:pPr lvl="1"/>
            <a:r>
              <a:rPr lang="en-US" dirty="0"/>
              <a:t>Asynchronous, e.g. </a:t>
            </a:r>
            <a:r>
              <a:rPr lang="en-US" dirty="0" smtClean="0"/>
              <a:t>mouse, touch </a:t>
            </a:r>
            <a:r>
              <a:rPr lang="en-US" dirty="0"/>
              <a:t>or key press events</a:t>
            </a:r>
          </a:p>
          <a:p>
            <a:pPr lvl="1"/>
            <a:r>
              <a:rPr lang="en-US" dirty="0"/>
              <a:t>Generated by the underlying window system</a:t>
            </a:r>
          </a:p>
          <a:p>
            <a:pPr lvl="1"/>
            <a:r>
              <a:rPr lang="en-US" dirty="0"/>
              <a:t>Read and queued by a QPA plug-in </a:t>
            </a:r>
          </a:p>
          <a:p>
            <a:pPr lvl="1"/>
            <a:r>
              <a:rPr lang="en-US" dirty="0"/>
              <a:t>Processed by the event loop</a:t>
            </a:r>
          </a:p>
          <a:p>
            <a:pPr lvl="1"/>
            <a:endParaRPr lang="en-US" dirty="0"/>
          </a:p>
          <a:p>
            <a:r>
              <a:rPr lang="en-US" dirty="0"/>
              <a:t>Synthetic events</a:t>
            </a:r>
          </a:p>
          <a:p>
            <a:pPr lvl="1"/>
            <a:r>
              <a:rPr lang="en-US" dirty="0"/>
              <a:t>Created in Qt program</a:t>
            </a:r>
          </a:p>
          <a:p>
            <a:pPr lvl="1"/>
            <a:r>
              <a:rPr lang="en-US" dirty="0"/>
              <a:t>Synchronous or asynchronous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83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and Asynchronous </a:t>
            </a:r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Asynchronous synthetic events </a:t>
            </a:r>
          </a:p>
          <a:p>
            <a:pPr lvl="1"/>
            <a:r>
              <a:rPr lang="en-US" dirty="0" smtClean="0"/>
              <a:t>Queued by Qt and processed by the event loop</a:t>
            </a:r>
          </a:p>
          <a:p>
            <a:pPr lvl="1"/>
            <a:r>
              <a:rPr lang="en-US" i="1" dirty="0" smtClean="0"/>
              <a:t>In some cases Qt can compress several posted events into one!</a:t>
            </a:r>
          </a:p>
          <a:p>
            <a:pPr lvl="1"/>
            <a:r>
              <a:rPr lang="en-US" dirty="0" smtClean="0"/>
              <a:t>E.g., queued connections, </a:t>
            </a:r>
            <a:r>
              <a:rPr lang="en-US" dirty="0" smtClean="0">
                <a:latin typeface="Courier New"/>
                <a:cs typeface="Courier New"/>
              </a:rPr>
              <a:t>QWidget::update()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QQuickItem</a:t>
            </a:r>
            <a:r>
              <a:rPr lang="en-US" dirty="0" smtClean="0">
                <a:latin typeface="Courier New"/>
                <a:cs typeface="Courier New"/>
              </a:rPr>
              <a:t>::update() </a:t>
            </a:r>
          </a:p>
          <a:p>
            <a:pPr lvl="1"/>
            <a:r>
              <a:rPr lang="en-US" dirty="0" smtClean="0"/>
              <a:t>Queued with </a:t>
            </a:r>
            <a:r>
              <a:rPr lang="en-US" sz="1200" dirty="0" err="1" smtClean="0">
                <a:latin typeface="Courier New" pitchFamily="49" charset="0"/>
              </a:rPr>
              <a:t>QCoreApplication</a:t>
            </a:r>
            <a:r>
              <a:rPr lang="en-US" sz="1200" dirty="0" smtClean="0">
                <a:latin typeface="Courier New" pitchFamily="49" charset="0"/>
              </a:rPr>
              <a:t>::</a:t>
            </a:r>
            <a:r>
              <a:rPr lang="en-US" sz="1200" dirty="0" err="1" smtClean="0">
                <a:latin typeface="Courier New" pitchFamily="49" charset="0"/>
              </a:rPr>
              <a:t>postEvent</a:t>
            </a:r>
            <a:r>
              <a:rPr lang="en-US" sz="1200" dirty="0" smtClean="0">
                <a:latin typeface="Courier New" pitchFamily="49" charset="0"/>
              </a:rPr>
              <a:t>(</a:t>
            </a:r>
            <a:r>
              <a:rPr lang="en-US" sz="1200" dirty="0" err="1" smtClean="0">
                <a:latin typeface="Courier New" pitchFamily="49" charset="0"/>
              </a:rPr>
              <a:t>QObject</a:t>
            </a:r>
            <a:r>
              <a:rPr lang="en-US" sz="1200" dirty="0" smtClean="0">
                <a:latin typeface="Courier New" pitchFamily="49" charset="0"/>
              </a:rPr>
              <a:t> *receiver,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 New" pitchFamily="49" charset="0"/>
              </a:rPr>
              <a:t>                                           </a:t>
            </a:r>
            <a:r>
              <a:rPr lang="en-US" sz="1200" dirty="0" err="1" smtClean="0">
                <a:latin typeface="Courier New" pitchFamily="49" charset="0"/>
              </a:rPr>
              <a:t>QEvent</a:t>
            </a:r>
            <a:r>
              <a:rPr lang="en-US" sz="1200" dirty="0" smtClean="0">
                <a:latin typeface="Courier New" pitchFamily="49" charset="0"/>
              </a:rPr>
              <a:t> *event,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 New" pitchFamily="49" charset="0"/>
              </a:rPr>
              <a:t>                                           </a:t>
            </a:r>
            <a:r>
              <a:rPr lang="en-US" sz="1200" dirty="0" err="1" smtClean="0">
                <a:latin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</a:rPr>
              <a:t> priority = Qt::</a:t>
            </a:r>
            <a:r>
              <a:rPr lang="en-US" sz="1200" dirty="0" err="1" smtClean="0">
                <a:latin typeface="Courier New" pitchFamily="49" charset="0"/>
              </a:rPr>
              <a:t>NormalEventPriority</a:t>
            </a:r>
            <a:r>
              <a:rPr lang="en-US" sz="1200" dirty="0" smtClean="0">
                <a:latin typeface="Courier New" pitchFamily="49" charset="0"/>
              </a:rPr>
              <a:t>)</a:t>
            </a:r>
            <a:endParaRPr lang="en-US" sz="1200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Synchronous synthetic events  </a:t>
            </a:r>
          </a:p>
          <a:p>
            <a:pPr lvl="1"/>
            <a:r>
              <a:rPr lang="en-US" dirty="0" smtClean="0"/>
              <a:t>Sent directly to the target object</a:t>
            </a:r>
          </a:p>
          <a:p>
            <a:pPr lvl="1"/>
            <a:r>
              <a:rPr lang="en-US" dirty="0" smtClean="0"/>
              <a:t>E</a:t>
            </a:r>
            <a:r>
              <a:rPr lang="en-US" dirty="0" smtClean="0"/>
              <a:t>.g., </a:t>
            </a:r>
            <a:r>
              <a:rPr lang="en-US" dirty="0" smtClean="0">
                <a:latin typeface="Courier New" pitchFamily="49" charset="0"/>
              </a:rPr>
              <a:t>QWidget::repaint()</a:t>
            </a:r>
          </a:p>
          <a:p>
            <a:pPr lvl="1"/>
            <a:r>
              <a:rPr lang="en-US" dirty="0" smtClean="0"/>
              <a:t>Sent with </a:t>
            </a:r>
            <a:r>
              <a:rPr lang="en-US" sz="1200" dirty="0" err="1" smtClean="0">
                <a:latin typeface="Courier New"/>
                <a:cs typeface="Courier New"/>
              </a:rPr>
              <a:t>QCoreApplication</a:t>
            </a:r>
            <a:r>
              <a:rPr lang="en-US" sz="1200" dirty="0" smtClean="0">
                <a:latin typeface="Courier New"/>
                <a:cs typeface="Courier New"/>
              </a:rPr>
              <a:t>::</a:t>
            </a:r>
            <a:r>
              <a:rPr lang="en-US" sz="1200" dirty="0" err="1" smtClean="0">
                <a:latin typeface="Courier New"/>
                <a:cs typeface="Courier New"/>
              </a:rPr>
              <a:t>sendEvent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 pitchFamily="49" charset="0"/>
              </a:rPr>
              <a:t>QObject</a:t>
            </a:r>
            <a:r>
              <a:rPr lang="en-US" sz="1200" dirty="0" smtClean="0">
                <a:latin typeface="Courier New" pitchFamily="49" charset="0"/>
              </a:rPr>
              <a:t> *receiver,</a:t>
            </a:r>
          </a:p>
          <a:p>
            <a:pPr marL="457200" lvl="1" indent="0">
              <a:buNone/>
            </a:pPr>
            <a:r>
              <a:rPr lang="en-US" sz="1200" dirty="0" smtClean="0">
                <a:latin typeface="Courier New" pitchFamily="49" charset="0"/>
              </a:rPr>
              <a:t>                                        </a:t>
            </a:r>
            <a:r>
              <a:rPr lang="en-US" sz="1200" dirty="0" err="1" smtClean="0">
                <a:latin typeface="Courier New" pitchFamily="49" charset="0"/>
              </a:rPr>
              <a:t>QEvent</a:t>
            </a:r>
            <a:r>
              <a:rPr lang="en-US" sz="1200" dirty="0" smtClean="0">
                <a:latin typeface="Courier New" pitchFamily="49" charset="0"/>
              </a:rPr>
              <a:t> *event</a:t>
            </a:r>
            <a:r>
              <a:rPr lang="en-US" sz="1200" dirty="0" smtClean="0">
                <a:latin typeface="Courier New"/>
                <a:cs typeface="Courier New"/>
              </a:rPr>
              <a:t>)</a:t>
            </a:r>
            <a:endParaRPr lang="en-US" sz="1200" dirty="0" smtClean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In some cases it is simpler to use signals and slots than sending and posting signals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synthetic-events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0369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Queue Events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451412" cy="37849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Spontaneous and asynchronous synthetic events queued by the event loop</a:t>
            </a:r>
          </a:p>
          <a:p>
            <a:pPr>
              <a:lnSpc>
                <a:spcPct val="90000"/>
              </a:lnSpc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 err="1" smtClean="0">
                <a:latin typeface="Courier New" pitchFamily="49" charset="0"/>
              </a:rPr>
              <a:t>QCoreApplication</a:t>
            </a:r>
            <a:r>
              <a:rPr lang="en-US" dirty="0">
                <a:latin typeface="Courier New" pitchFamily="49" charset="0"/>
              </a:rPr>
              <a:t>::exec(</a:t>
            </a:r>
            <a:r>
              <a:rPr lang="en-US" dirty="0" smtClean="0">
                <a:latin typeface="Courier New" pitchFamily="49" charset="0"/>
              </a:rPr>
              <a:t>)</a:t>
            </a:r>
            <a:r>
              <a:rPr lang="en-US" dirty="0" smtClean="0"/>
              <a:t>runs the main </a:t>
            </a:r>
            <a:r>
              <a:rPr lang="en-US" dirty="0"/>
              <a:t>event loop 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The event loop tells </a:t>
            </a:r>
            <a:r>
              <a:rPr lang="en-US" dirty="0"/>
              <a:t>the event dispatcher what to </a:t>
            </a:r>
            <a:r>
              <a:rPr lang="en-US" dirty="0" smtClean="0"/>
              <a:t>do and </a:t>
            </a:r>
            <a:r>
              <a:rPr lang="en-US" dirty="0"/>
              <a:t>how to do </a:t>
            </a:r>
            <a:r>
              <a:rPr lang="en-US" dirty="0" smtClean="0"/>
              <a:t>it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For </a:t>
            </a:r>
            <a:r>
              <a:rPr lang="en-US" dirty="0"/>
              <a:t>example: wait for an event, exclude user input </a:t>
            </a:r>
            <a:r>
              <a:rPr lang="en-US" dirty="0" smtClean="0"/>
              <a:t>events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6992445" y="1805858"/>
            <a:ext cx="0" cy="64743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sp>
        <p:nvSpPr>
          <p:cNvPr id="15" name="Rounded Rectangle 14"/>
          <p:cNvSpPr/>
          <p:nvPr/>
        </p:nvSpPr>
        <p:spPr bwMode="auto">
          <a:xfrm>
            <a:off x="5232028" y="3296060"/>
            <a:ext cx="3476163" cy="5642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Open Sans"/>
                <a:cs typeface="Open Sans"/>
              </a:rPr>
              <a:t>Platform-specific window </a:t>
            </a:r>
            <a:r>
              <a:rPr lang="en-US" sz="1400" dirty="0" smtClean="0">
                <a:solidFill>
                  <a:srgbClr val="000000"/>
                </a:solidFill>
                <a:latin typeface="Open Sans"/>
                <a:cs typeface="Open Sans"/>
              </a:rPr>
              <a:t>system / frame buffer</a:t>
            </a:r>
            <a:endParaRPr lang="en-US" sz="1400" dirty="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6979049" y="2803949"/>
            <a:ext cx="0" cy="508673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grpSp>
        <p:nvGrpSpPr>
          <p:cNvPr id="17" name="Group 16"/>
          <p:cNvGrpSpPr/>
          <p:nvPr/>
        </p:nvGrpSpPr>
        <p:grpSpPr>
          <a:xfrm>
            <a:off x="5116651" y="2368929"/>
            <a:ext cx="3637095" cy="435020"/>
            <a:chOff x="5307535" y="193815"/>
            <a:chExt cx="2953351" cy="43502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07535" y="204514"/>
              <a:ext cx="2953351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smtClean="0">
                  <a:latin typeface="Open Sans Light"/>
                  <a:cs typeface="Open Sans Light"/>
                </a:rPr>
                <a:t>Platform-specific event dispatcher 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128981" y="1370838"/>
            <a:ext cx="3637095" cy="435020"/>
            <a:chOff x="5307535" y="193815"/>
            <a:chExt cx="2953351" cy="43502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5391210" y="193815"/>
              <a:ext cx="2832685" cy="4350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07535" y="204514"/>
              <a:ext cx="2953351" cy="298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1400" spc="-30" dirty="0" err="1" smtClean="0">
                  <a:latin typeface="Open Sans Light"/>
                  <a:cs typeface="Open Sans Light"/>
                </a:rPr>
                <a:t>QCoreApplication</a:t>
              </a:r>
              <a:r>
                <a:rPr lang="en-US" sz="1400" spc="-30" dirty="0" smtClean="0">
                  <a:latin typeface="Open Sans Light"/>
                  <a:cs typeface="Open Sans Light"/>
                </a:rPr>
                <a:t> – runs the event loop</a:t>
              </a:r>
              <a:endParaRPr lang="en-US" sz="1400" spc="-30" dirty="0" smtClean="0">
                <a:latin typeface="Open Sans Light"/>
                <a:cs typeface="Open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48904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All event loops in Qt are represented by the class </a:t>
            </a:r>
            <a:r>
              <a:rPr lang="en-US" dirty="0" err="1">
                <a:latin typeface="Courier New" pitchFamily="49" charset="0"/>
              </a:rPr>
              <a:t>QEventLoop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QEventLoop</a:t>
            </a:r>
            <a:r>
              <a:rPr lang="en-US" dirty="0"/>
              <a:t> can be used to launch </a:t>
            </a:r>
            <a:r>
              <a:rPr lang="en-US" i="1" dirty="0"/>
              <a:t>local event loops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Event loop is modal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QApplication</a:t>
            </a:r>
            <a:r>
              <a:rPr lang="en-US" dirty="0">
                <a:latin typeface="Courier New" pitchFamily="49" charset="0"/>
              </a:rPr>
              <a:t>::exec(),</a:t>
            </a:r>
            <a:r>
              <a:rPr lang="en-US" dirty="0"/>
              <a:t> </a:t>
            </a:r>
            <a:r>
              <a:rPr lang="en-US" dirty="0" err="1">
                <a:latin typeface="Courier New" pitchFamily="49" charset="0"/>
              </a:rPr>
              <a:t>QEventLoop</a:t>
            </a:r>
            <a:r>
              <a:rPr lang="en-US" dirty="0">
                <a:latin typeface="Courier New" pitchFamily="49" charset="0"/>
              </a:rPr>
              <a:t>::exec(),</a:t>
            </a:r>
            <a:r>
              <a:rPr lang="en-US" dirty="0"/>
              <a:t> etc. are blocking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QDialog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</a:rPr>
              <a:t>QMenu</a:t>
            </a:r>
            <a:r>
              <a:rPr lang="en-US" dirty="0"/>
              <a:t> also have </a:t>
            </a:r>
            <a:r>
              <a:rPr lang="en-US" dirty="0">
                <a:latin typeface="Courier New" pitchFamily="49" charset="0"/>
              </a:rPr>
              <a:t>exec()</a:t>
            </a:r>
            <a:r>
              <a:rPr lang="en-US" dirty="0"/>
              <a:t> functions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Continues processing until told to stop by calling </a:t>
            </a:r>
            <a:r>
              <a:rPr lang="en-US" dirty="0">
                <a:latin typeface="Courier New" pitchFamily="49" charset="0"/>
              </a:rPr>
              <a:t>exit()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Event</a:t>
            </a:r>
            <a:r>
              <a:rPr lang="en-US" dirty="0"/>
              <a:t>-loop is recursive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Any of the </a:t>
            </a:r>
            <a:r>
              <a:rPr lang="en-US" dirty="0">
                <a:latin typeface="Courier New" pitchFamily="49" charset="0"/>
              </a:rPr>
              <a:t>exec()</a:t>
            </a:r>
            <a:r>
              <a:rPr lang="en-US" dirty="0"/>
              <a:t> functions can re-curse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Except for </a:t>
            </a:r>
            <a:r>
              <a:rPr lang="en-US" dirty="0" err="1">
                <a:latin typeface="Courier New" pitchFamily="49" charset="0"/>
              </a:rPr>
              <a:t>QApplication</a:t>
            </a:r>
            <a:r>
              <a:rPr lang="en-US" dirty="0">
                <a:latin typeface="Courier New" pitchFamily="49" charset="0"/>
              </a:rPr>
              <a:t>::exec()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 with caution, unexpected recursion can happen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x-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event-loop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2745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Dispatch Events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469276" cy="3784985"/>
          </a:xfrm>
        </p:spPr>
        <p:txBody>
          <a:bodyPr/>
          <a:lstStyle/>
          <a:p>
            <a:r>
              <a:rPr lang="en-US" dirty="0" smtClean="0"/>
              <a:t>Platform-specific event dispatchers derived from </a:t>
            </a:r>
            <a:r>
              <a:rPr lang="en-US" dirty="0" err="1">
                <a:latin typeface="Courier New"/>
                <a:cs typeface="Courier New"/>
              </a:rPr>
              <a:t>QAbstractEventDispatcher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Event </a:t>
            </a:r>
            <a:r>
              <a:rPr lang="en-US" dirty="0"/>
              <a:t>dispatcher receives events from the window system and other sources via the event loop </a:t>
            </a:r>
            <a:endParaRPr lang="en-US" dirty="0">
              <a:latin typeface="Courier New" pitchFamily="49" charset="0"/>
            </a:endParaRPr>
          </a:p>
          <a:p>
            <a:pPr lvl="1"/>
            <a:r>
              <a:rPr lang="en-US" dirty="0"/>
              <a:t>Delivers events to </a:t>
            </a:r>
            <a:r>
              <a:rPr lang="en-US" dirty="0" err="1">
                <a:latin typeface="Courier New" pitchFamily="49" charset="0"/>
              </a:rPr>
              <a:t>QCoreApplication</a:t>
            </a:r>
            <a:endParaRPr lang="en-US" dirty="0">
              <a:latin typeface="Courier New" pitchFamily="49" charset="0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557450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Processing in Long-Running Tasks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469276" cy="3784985"/>
          </a:xfrm>
        </p:spPr>
        <p:txBody>
          <a:bodyPr/>
          <a:lstStyle/>
          <a:p>
            <a:r>
              <a:rPr lang="en-US" dirty="0" smtClean="0"/>
              <a:t>It is possible to process events during long-running tasks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QAbstractEventDispatcher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processEvents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QEventLoop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ProcessEventsFlag</a:t>
            </a:r>
            <a:r>
              <a:rPr lang="en-US" dirty="0" smtClean="0">
                <a:latin typeface="Courier New"/>
                <a:cs typeface="Courier New"/>
              </a:rPr>
              <a:t> flags)</a:t>
            </a:r>
          </a:p>
          <a:p>
            <a:endParaRPr lang="en-US" dirty="0" smtClean="0"/>
          </a:p>
          <a:p>
            <a:r>
              <a:rPr lang="en-US" dirty="0" smtClean="0"/>
              <a:t>For example, show progress indicator, blocking user interaction, in a single-threaded application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processEvents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QEventLoop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ExcludeUserInputEvents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endParaRPr lang="en-US" dirty="0" smtClean="0"/>
          </a:p>
          <a:p>
            <a:r>
              <a:rPr lang="en-US" dirty="0" smtClean="0"/>
              <a:t>Or check, if a timer event occurred in a worker thread running a task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QAbstractEventDispatcher</a:t>
            </a:r>
            <a:r>
              <a:rPr lang="en-US" dirty="0" smtClean="0">
                <a:latin typeface="Courier New"/>
                <a:cs typeface="Courier New"/>
              </a:rPr>
              <a:t> *dispatcher = </a:t>
            </a:r>
            <a:r>
              <a:rPr lang="en-US" dirty="0" err="1" smtClean="0">
                <a:latin typeface="Courier New"/>
                <a:cs typeface="Courier New"/>
              </a:rPr>
              <a:t>QThread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eventDispatcher</a:t>
            </a:r>
            <a:r>
              <a:rPr lang="en-US" dirty="0" smtClean="0">
                <a:latin typeface="Courier New"/>
                <a:cs typeface="Courier New"/>
              </a:rPr>
              <a:t>();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d</a:t>
            </a:r>
            <a:r>
              <a:rPr lang="en-US" dirty="0" smtClean="0">
                <a:latin typeface="Courier New"/>
                <a:cs typeface="Courier New"/>
              </a:rPr>
              <a:t>ispatcher-&gt;</a:t>
            </a:r>
            <a:r>
              <a:rPr lang="en-US" dirty="0" err="1" smtClean="0">
                <a:latin typeface="Courier New"/>
                <a:cs typeface="Courier New"/>
              </a:rPr>
              <a:t>processEvents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QEventLoop</a:t>
            </a:r>
            <a:r>
              <a:rPr lang="en-US" dirty="0">
                <a:latin typeface="Courier New"/>
                <a:cs typeface="Courier New"/>
              </a:rPr>
              <a:t>:</a:t>
            </a:r>
            <a:r>
              <a:rPr lang="en-US" dirty="0" smtClean="0">
                <a:latin typeface="Courier New"/>
                <a:cs typeface="Courier New"/>
              </a:rPr>
              <a:t>:</a:t>
            </a:r>
            <a:r>
              <a:rPr lang="en-US" dirty="0" err="1" smtClean="0">
                <a:latin typeface="Courier New"/>
                <a:cs typeface="Courier New"/>
              </a:rPr>
              <a:t>AllEvents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8541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History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65" y="1184822"/>
            <a:ext cx="8213434" cy="34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6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Event Handling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Dispatcher delivers all </a:t>
            </a:r>
            <a:r>
              <a:rPr lang="en-US" dirty="0"/>
              <a:t>events </a:t>
            </a:r>
            <a:r>
              <a:rPr lang="en-US" dirty="0" smtClean="0"/>
              <a:t>of </a:t>
            </a:r>
            <a:r>
              <a:rPr lang="en-US" dirty="0"/>
              <a:t>all </a:t>
            </a:r>
            <a:r>
              <a:rPr lang="en-US" dirty="0" smtClean="0"/>
              <a:t>application threads to </a:t>
            </a:r>
            <a:r>
              <a:rPr lang="en-US" dirty="0" err="1" smtClean="0">
                <a:latin typeface="Courier New"/>
                <a:cs typeface="Courier New"/>
              </a:rPr>
              <a:t>QCoreApplication</a:t>
            </a:r>
            <a:r>
              <a:rPr lang="en-US" dirty="0" smtClean="0">
                <a:latin typeface="Courier New"/>
                <a:cs typeface="Courier New"/>
              </a:rPr>
              <a:t>::notify()</a:t>
            </a:r>
          </a:p>
          <a:p>
            <a:pPr lvl="1"/>
            <a:r>
              <a:rPr lang="en-US" dirty="0" smtClean="0"/>
              <a:t>Can be used to check, if a certain event exists, for example</a:t>
            </a:r>
          </a:p>
          <a:p>
            <a:pPr marL="457200" lvl="1" indent="0">
              <a:buNone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After notify all </a:t>
            </a:r>
            <a:r>
              <a:rPr lang="en-US" u="sng" dirty="0" smtClean="0"/>
              <a:t>GUI thread </a:t>
            </a:r>
            <a:r>
              <a:rPr lang="en-US" dirty="0" smtClean="0"/>
              <a:t>events are delivered to application-global event filters, if there are any</a:t>
            </a:r>
          </a:p>
          <a:p>
            <a:pPr marL="457200" lvl="1" indent="0">
              <a:buNone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/>
              <a:t>O</a:t>
            </a:r>
            <a:r>
              <a:rPr lang="en-US" dirty="0" smtClean="0"/>
              <a:t>bject-specific event filters receive the event after application-global event filters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smtClean="0"/>
              <a:t>If none of the event filters remove the event, receiving object’s </a:t>
            </a:r>
            <a:r>
              <a:rPr lang="en-US" dirty="0" smtClean="0">
                <a:latin typeface="Courier New"/>
                <a:cs typeface="Courier New"/>
              </a:rPr>
              <a:t>event() </a:t>
            </a:r>
            <a:r>
              <a:rPr lang="en-US" dirty="0" smtClean="0"/>
              <a:t>function gets called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smtClean="0"/>
              <a:t>In case of a custom event, receiver object’s </a:t>
            </a:r>
            <a:r>
              <a:rPr lang="en-US" dirty="0" err="1" smtClean="0">
                <a:latin typeface="Courier New"/>
                <a:cs typeface="Courier New"/>
              </a:rPr>
              <a:t>customEvent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receives the event 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x-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event-handling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92003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Handling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bool</a:t>
            </a:r>
            <a:r>
              <a:rPr lang="en-US" dirty="0"/>
              <a:t> </a:t>
            </a:r>
            <a:r>
              <a:rPr lang="en-US" dirty="0" err="1"/>
              <a:t>QObject</a:t>
            </a:r>
            <a:r>
              <a:rPr lang="en-US" dirty="0"/>
              <a:t>::event(</a:t>
            </a:r>
            <a:r>
              <a:rPr lang="en-US" dirty="0" err="1"/>
              <a:t>QEvent</a:t>
            </a:r>
            <a:r>
              <a:rPr lang="en-US" dirty="0"/>
              <a:t> </a:t>
            </a:r>
            <a:r>
              <a:rPr lang="en-US" dirty="0" smtClean="0"/>
              <a:t>*) handles </a:t>
            </a:r>
            <a:r>
              <a:rPr lang="en-US" dirty="0"/>
              <a:t>all events for this object </a:t>
            </a:r>
            <a:endParaRPr lang="en-US" dirty="0" smtClean="0"/>
          </a:p>
          <a:p>
            <a:pPr lvl="1"/>
            <a:r>
              <a:rPr lang="en-US" dirty="0" smtClean="0"/>
              <a:t>Re-implement for custom event handling</a:t>
            </a:r>
          </a:p>
          <a:p>
            <a:pPr lvl="1"/>
            <a:r>
              <a:rPr lang="en-US" dirty="0"/>
              <a:t>For example, </a:t>
            </a:r>
            <a:r>
              <a:rPr lang="en-US" dirty="0" smtClean="0"/>
              <a:t>to </a:t>
            </a:r>
            <a:r>
              <a:rPr lang="en-US" dirty="0" err="1" smtClean="0"/>
              <a:t>handlle</a:t>
            </a:r>
            <a:r>
              <a:rPr lang="en-US" dirty="0" smtClean="0"/>
              <a:t> </a:t>
            </a:r>
            <a:r>
              <a:rPr lang="en-US" dirty="0"/>
              <a:t>touch events and gestures in widgets </a:t>
            </a:r>
            <a:endParaRPr lang="en-US" dirty="0" smtClean="0"/>
          </a:p>
          <a:p>
            <a:pPr lvl="1"/>
            <a:r>
              <a:rPr lang="en-US" dirty="0" smtClean="0"/>
              <a:t>Returning false results that the event is propagated to a parent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Specialized </a:t>
            </a:r>
            <a:r>
              <a:rPr lang="en-US" dirty="0"/>
              <a:t>event handlers for </a:t>
            </a:r>
            <a:r>
              <a:rPr lang="en-US" dirty="0">
                <a:latin typeface="Courier New"/>
                <a:cs typeface="Courier New"/>
              </a:rPr>
              <a:t>QWidget</a:t>
            </a:r>
            <a:r>
              <a:rPr lang="en-US" dirty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QQuickItem</a:t>
            </a:r>
            <a:endParaRPr lang="en-US" dirty="0" smtClean="0"/>
          </a:p>
          <a:p>
            <a:pPr lvl="1"/>
            <a:r>
              <a:rPr lang="en-US" dirty="0">
                <a:latin typeface="Courier New"/>
                <a:cs typeface="Courier New"/>
              </a:rPr>
              <a:t>v</a:t>
            </a:r>
            <a:r>
              <a:rPr lang="en-US" dirty="0" smtClean="0">
                <a:latin typeface="Courier New"/>
                <a:cs typeface="Courier New"/>
              </a:rPr>
              <a:t>oid </a:t>
            </a:r>
            <a:r>
              <a:rPr lang="en-US" dirty="0" err="1" smtClean="0">
                <a:latin typeface="Courier New"/>
                <a:cs typeface="Courier New"/>
              </a:rPr>
              <a:t>mousePressEvent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QEvent</a:t>
            </a:r>
            <a:r>
              <a:rPr lang="en-US" dirty="0" smtClean="0">
                <a:latin typeface="Courier New"/>
                <a:cs typeface="Courier New"/>
              </a:rPr>
              <a:t> *)</a:t>
            </a:r>
            <a:r>
              <a:rPr lang="en-US" dirty="0" smtClean="0"/>
              <a:t> </a:t>
            </a:r>
            <a:r>
              <a:rPr lang="en-US" dirty="0"/>
              <a:t>for mouse clicks </a:t>
            </a:r>
            <a:endParaRPr lang="en-US" dirty="0" smtClean="0"/>
          </a:p>
          <a:p>
            <a:pPr lvl="1"/>
            <a:r>
              <a:rPr lang="en-US" dirty="0"/>
              <a:t>v</a:t>
            </a:r>
            <a:r>
              <a:rPr lang="en-US" dirty="0" smtClean="0"/>
              <a:t>oid </a:t>
            </a:r>
            <a:r>
              <a:rPr lang="en-US" dirty="0" err="1" smtClean="0"/>
              <a:t>keyPressEvent</a:t>
            </a:r>
            <a:r>
              <a:rPr lang="en-US" dirty="0" smtClean="0"/>
              <a:t>(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 *</a:t>
            </a:r>
            <a:r>
              <a:rPr lang="en-US" dirty="0" smtClean="0"/>
              <a:t>) for key presses</a:t>
            </a:r>
            <a:endParaRPr lang="en-US" dirty="0"/>
          </a:p>
          <a:p>
            <a:pPr lvl="1"/>
            <a:r>
              <a:rPr lang="en-US" dirty="0">
                <a:latin typeface="Courier New"/>
                <a:cs typeface="Courier New"/>
              </a:rPr>
              <a:t>v</a:t>
            </a:r>
            <a:r>
              <a:rPr lang="en-US" dirty="0" smtClean="0">
                <a:latin typeface="Courier New"/>
                <a:cs typeface="Courier New"/>
              </a:rPr>
              <a:t>oid </a:t>
            </a:r>
            <a:r>
              <a:rPr lang="en-US" dirty="0" err="1" smtClean="0">
                <a:latin typeface="Courier New"/>
                <a:cs typeface="Courier New"/>
              </a:rPr>
              <a:t>touchEvent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 *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</a:t>
            </a:r>
            <a:r>
              <a:rPr lang="en-US" dirty="0"/>
              <a:t>for touch </a:t>
            </a:r>
            <a:r>
              <a:rPr lang="en-US" dirty="0" smtClean="0"/>
              <a:t>handling in </a:t>
            </a:r>
            <a:r>
              <a:rPr lang="en-US" dirty="0" err="1" smtClean="0">
                <a:latin typeface="Courier New"/>
                <a:cs typeface="Courier New"/>
              </a:rPr>
              <a:t>QQuickItem</a:t>
            </a:r>
            <a:r>
              <a:rPr lang="en-US" dirty="0" smtClean="0"/>
              <a:t> only </a:t>
            </a:r>
          </a:p>
          <a:p>
            <a:pPr lvl="1"/>
            <a:r>
              <a:rPr lang="en-US" dirty="0" smtClean="0"/>
              <a:t>Event accepted by default</a:t>
            </a:r>
          </a:p>
          <a:p>
            <a:pPr lvl="1"/>
            <a:r>
              <a:rPr lang="en-US" dirty="0" smtClean="0"/>
              <a:t>Ignored events propagated to a parent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QEvent</a:t>
            </a:r>
            <a:r>
              <a:rPr lang="en-US" dirty="0" smtClean="0">
                <a:latin typeface="Courier New"/>
                <a:cs typeface="Courier New"/>
              </a:rPr>
              <a:t>::accept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QEvent</a:t>
            </a:r>
            <a:r>
              <a:rPr lang="en-US" dirty="0" smtClean="0">
                <a:latin typeface="Courier New"/>
                <a:cs typeface="Courier New"/>
              </a:rPr>
              <a:t>::ignore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ex-all-events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36821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Accepting and Ignoring </a:t>
            </a:r>
            <a:r>
              <a:rPr lang="en-US" dirty="0" err="1"/>
              <a:t>QCloseEvent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1110092"/>
          </a:xfrm>
        </p:spPr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QCloseEvent</a:t>
            </a:r>
            <a:r>
              <a:rPr lang="en-US" dirty="0"/>
              <a:t> delivered to top level widgets (windows)</a:t>
            </a:r>
          </a:p>
          <a:p>
            <a:r>
              <a:rPr lang="en-US" dirty="0"/>
              <a:t>Accepting event allows window to close</a:t>
            </a:r>
          </a:p>
          <a:p>
            <a:r>
              <a:rPr lang="en-US" dirty="0"/>
              <a:t>Ignoring event keeps window open </a:t>
            </a:r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10051" y="2506133"/>
            <a:ext cx="8000456" cy="1289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i="1" dirty="0" err="1">
                <a:solidFill>
                  <a:srgbClr val="000000"/>
                </a:solidFill>
                <a:latin typeface="Courier New"/>
                <a:cs typeface="Courier New"/>
              </a:rPr>
              <a:t>closeEvent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QCloseEvent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windowShouldClose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-&gt;accept();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else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-&gt;ignore();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close-event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7216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Filters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Sometimes you need to add the same functionality to a </a:t>
            </a:r>
            <a:r>
              <a:rPr lang="en-US" dirty="0" smtClean="0"/>
              <a:t>number </a:t>
            </a:r>
            <a:r>
              <a:rPr lang="en-US" dirty="0"/>
              <a:t>of different widgets 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All widgets reacting </a:t>
            </a:r>
            <a:r>
              <a:rPr lang="en-US" dirty="0"/>
              <a:t>on a certain event the same </a:t>
            </a:r>
            <a:r>
              <a:rPr lang="en-US" dirty="0" smtClean="0"/>
              <a:t>way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…</a:t>
            </a:r>
            <a:r>
              <a:rPr lang="en-US" dirty="0"/>
              <a:t>or you might want block/hijack events aimed at a certain widget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E.g</a:t>
            </a:r>
            <a:r>
              <a:rPr lang="en-US" dirty="0"/>
              <a:t>. a </a:t>
            </a:r>
            <a:r>
              <a:rPr lang="en-US" dirty="0" err="1">
                <a:latin typeface="Courier New" pitchFamily="49" charset="0"/>
              </a:rPr>
              <a:t>QPushButton</a:t>
            </a:r>
            <a:r>
              <a:rPr lang="en-US" dirty="0"/>
              <a:t> on the </a:t>
            </a:r>
            <a:r>
              <a:rPr lang="en-US" dirty="0" smtClean="0"/>
              <a:t>screen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usual way to do this is to subclass each widget and </a:t>
            </a:r>
            <a:r>
              <a:rPr lang="en-US" dirty="0" smtClean="0"/>
              <a:t>re-implement </a:t>
            </a:r>
            <a:r>
              <a:rPr lang="en-US" dirty="0"/>
              <a:t>the required event handler function(s)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May be </a:t>
            </a:r>
            <a:r>
              <a:rPr lang="en-US" dirty="0"/>
              <a:t>cumbersome if all you try to obtain is the possibility to e.g. add common mouse movement handling to widgets or block certain events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solution: use one or more event filters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160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Filters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Any Qt object, re-implementing the </a:t>
            </a:r>
            <a:r>
              <a:rPr lang="en-US" dirty="0" err="1" smtClean="0">
                <a:latin typeface="Courier New"/>
                <a:cs typeface="Courier New"/>
              </a:rPr>
              <a:t>eventFilter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function and installed to one or more Qt objects 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</a:rPr>
              <a:t>bool</a:t>
            </a:r>
            <a:r>
              <a:rPr lang="en-US" dirty="0" smtClean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eventFilter</a:t>
            </a:r>
            <a:r>
              <a:rPr lang="en-US" dirty="0">
                <a:latin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</a:rPr>
              <a:t> *receiver, </a:t>
            </a:r>
            <a:r>
              <a:rPr lang="en-US" dirty="0" err="1">
                <a:latin typeface="Courier New" pitchFamily="49" charset="0"/>
              </a:rPr>
              <a:t>QEvent</a:t>
            </a:r>
            <a:r>
              <a:rPr lang="en-US" dirty="0">
                <a:latin typeface="Courier New" pitchFamily="49" charset="0"/>
              </a:rPr>
              <a:t> *event)</a:t>
            </a:r>
          </a:p>
          <a:p>
            <a:pPr lvl="1"/>
            <a:r>
              <a:rPr lang="en-US" dirty="0"/>
              <a:t>This method returns </a:t>
            </a:r>
            <a:r>
              <a:rPr lang="en-US" dirty="0">
                <a:latin typeface="Courier New" pitchFamily="49" charset="0"/>
              </a:rPr>
              <a:t>true</a:t>
            </a:r>
            <a:r>
              <a:rPr lang="en-US" dirty="0"/>
              <a:t> if the filter handles the given event, </a:t>
            </a:r>
            <a:r>
              <a:rPr lang="en-US" dirty="0">
                <a:latin typeface="Courier New" pitchFamily="49" charset="0"/>
              </a:rPr>
              <a:t>false</a:t>
            </a:r>
            <a:r>
              <a:rPr lang="en-US" dirty="0"/>
              <a:t> </a:t>
            </a:r>
            <a:r>
              <a:rPr lang="en-US" dirty="0" smtClean="0"/>
              <a:t>otherwise</a:t>
            </a:r>
          </a:p>
          <a:p>
            <a:pPr lvl="1"/>
            <a:r>
              <a:rPr lang="en-US" dirty="0" err="1" smtClean="0">
                <a:latin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installEventFilter</a:t>
            </a:r>
            <a:r>
              <a:rPr lang="en-US" dirty="0" smtClean="0">
                <a:latin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</a:rPr>
              <a:t>QObject</a:t>
            </a:r>
            <a:r>
              <a:rPr lang="en-US" dirty="0" smtClean="0">
                <a:latin typeface="Courier New" pitchFamily="49" charset="0"/>
              </a:rPr>
              <a:t> *</a:t>
            </a:r>
            <a:r>
              <a:rPr lang="en-US" dirty="0" err="1" smtClean="0">
                <a:latin typeface="Courier New" pitchFamily="49" charset="0"/>
              </a:rPr>
              <a:t>targetObject</a:t>
            </a:r>
            <a:r>
              <a:rPr lang="en-US" dirty="0" smtClean="0">
                <a:latin typeface="Courier New" pitchFamily="49" charset="0"/>
              </a:rPr>
              <a:t>)</a:t>
            </a:r>
            <a:endParaRPr lang="en-US" dirty="0">
              <a:latin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/>
              <a:t>application-global event filter </a:t>
            </a:r>
            <a:r>
              <a:rPr lang="en-US" dirty="0" smtClean="0"/>
              <a:t>is installed on </a:t>
            </a:r>
            <a:r>
              <a:rPr lang="en-US" dirty="0"/>
              <a:t>the </a:t>
            </a:r>
            <a:r>
              <a:rPr lang="en-US" dirty="0" err="1">
                <a:latin typeface="Courier New" pitchFamily="49" charset="0"/>
              </a:rPr>
              <a:t>QCoreApplication</a:t>
            </a:r>
            <a:r>
              <a:rPr lang="en-US" dirty="0"/>
              <a:t> instance</a:t>
            </a:r>
          </a:p>
          <a:p>
            <a:pPr lvl="1"/>
            <a:r>
              <a:rPr lang="en-US" dirty="0"/>
              <a:t>Avoid in general because of </a:t>
            </a:r>
            <a:r>
              <a:rPr lang="en-US" dirty="0" smtClean="0"/>
              <a:t>increased event handling time </a:t>
            </a:r>
            <a:endParaRPr lang="en-US" dirty="0"/>
          </a:p>
          <a:p>
            <a:pPr lvl="1"/>
            <a:r>
              <a:rPr lang="en-US" dirty="0"/>
              <a:t>Good for debugging – e.g. is there a certain event type or  not?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1957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Further</a:t>
            </a:r>
            <a:r>
              <a:rPr lang="fi-FI" dirty="0"/>
              <a:t> Notes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Events are not handled at all for objects whose thread affinity is NULL (i.e. do not belong to any thread)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An object and its event filter need to be in the same thread (i.e. have the same thread affinity) - otherwise </a:t>
            </a:r>
            <a:r>
              <a:rPr lang="en-US" dirty="0" err="1">
                <a:latin typeface="Courier New" pitchFamily="49" charset="0"/>
              </a:rPr>
              <a:t>QObject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installEventFilter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does nothing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Furthermore, if one of them is moved to another thread after installation, the event filter will not be called before both are in the same thread again 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filter is </a:t>
            </a:r>
            <a:r>
              <a:rPr lang="en-US" i="1" dirty="0"/>
              <a:t>not</a:t>
            </a:r>
            <a:r>
              <a:rPr lang="en-US" dirty="0"/>
              <a:t> removed by </a:t>
            </a:r>
            <a:r>
              <a:rPr lang="en-US" dirty="0" smtClean="0"/>
              <a:t>Qt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event-filter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36642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 you connect a signal to a slot? </a:t>
            </a:r>
          </a:p>
          <a:p>
            <a:r>
              <a:rPr lang="en-US" dirty="0"/>
              <a:t>How would you implement a slot?</a:t>
            </a:r>
          </a:p>
          <a:p>
            <a:r>
              <a:rPr lang="en-US" dirty="0"/>
              <a:t>How would you emit a signal?</a:t>
            </a:r>
          </a:p>
          <a:p>
            <a:r>
              <a:rPr lang="en-US" dirty="0"/>
              <a:t>Can you return a value from a slot? </a:t>
            </a:r>
          </a:p>
          <a:p>
            <a:r>
              <a:rPr lang="en-US" dirty="0"/>
              <a:t>When do you need to run </a:t>
            </a:r>
            <a:r>
              <a:rPr lang="en-US" dirty="0" err="1">
                <a:latin typeface="Courier New"/>
                <a:cs typeface="Courier New"/>
              </a:rPr>
              <a:t>qmake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Where do you place the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macro and when do you need it? </a:t>
            </a:r>
          </a:p>
          <a:p>
            <a:r>
              <a:rPr lang="en-US" dirty="0"/>
              <a:t>What is the purpose of the event loop</a:t>
            </a:r>
          </a:p>
          <a:p>
            <a:r>
              <a:rPr lang="en-US" dirty="0"/>
              <a:t>How does an event make it from the device to an object in Qt?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77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Between objects </a:t>
            </a:r>
          </a:p>
          <a:p>
            <a:pPr lvl="1"/>
            <a:r>
              <a:rPr lang="en-US" dirty="0"/>
              <a:t>Signals &amp; Slots </a:t>
            </a:r>
          </a:p>
          <a:p>
            <a:endParaRPr lang="en-US" b="1" dirty="0"/>
          </a:p>
          <a:p>
            <a:r>
              <a:rPr lang="en-US" b="1" dirty="0"/>
              <a:t>Between Qt and the application </a:t>
            </a:r>
          </a:p>
          <a:p>
            <a:pPr lvl="1"/>
            <a:r>
              <a:rPr lang="en-US" dirty="0"/>
              <a:t>Events </a:t>
            </a:r>
          </a:p>
          <a:p>
            <a:endParaRPr lang="en-US" b="1" dirty="0"/>
          </a:p>
          <a:p>
            <a:r>
              <a:rPr lang="en-US" b="1" dirty="0"/>
              <a:t>Between Objects on threads </a:t>
            </a:r>
          </a:p>
          <a:p>
            <a:pPr lvl="1"/>
            <a:r>
              <a:rPr lang="en-US" dirty="0"/>
              <a:t>Signal &amp; Slots + Events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29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– Event Handling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may build and run the lab project</a:t>
            </a:r>
          </a:p>
          <a:p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dd the following functionality without sub-classing </a:t>
            </a:r>
            <a:endParaRPr lang="en-US" dirty="0"/>
          </a:p>
          <a:p>
            <a:pPr lvl="1"/>
            <a:r>
              <a:rPr lang="en-US" dirty="0" smtClean="0"/>
              <a:t>If the left mouse button is clicked on the quote button, the window is moved to the left</a:t>
            </a:r>
          </a:p>
          <a:p>
            <a:pPr lvl="1"/>
            <a:r>
              <a:rPr lang="en-US" dirty="0" smtClean="0"/>
              <a:t>Right click on the button moves the window to the right </a:t>
            </a:r>
          </a:p>
          <a:p>
            <a:pPr lvl="1"/>
            <a:endParaRPr lang="en-US" dirty="0"/>
          </a:p>
          <a:p>
            <a:r>
              <a:rPr lang="en-US" dirty="0" smtClean="0"/>
              <a:t>In your event handler</a:t>
            </a:r>
          </a:p>
          <a:p>
            <a:pPr lvl="1"/>
            <a:r>
              <a:rPr lang="en-US" dirty="0" smtClean="0"/>
              <a:t>Check the event type – </a:t>
            </a:r>
            <a:r>
              <a:rPr lang="en-US" dirty="0" err="1" smtClean="0">
                <a:latin typeface="Courier New"/>
                <a:cs typeface="Courier New"/>
              </a:rPr>
              <a:t>QEvent</a:t>
            </a:r>
            <a:r>
              <a:rPr lang="en-US" dirty="0" smtClean="0">
                <a:latin typeface="Courier New"/>
                <a:cs typeface="Courier New"/>
              </a:rPr>
              <a:t>::type()</a:t>
            </a:r>
          </a:p>
          <a:p>
            <a:pPr lvl="1"/>
            <a:r>
              <a:rPr lang="en-US" dirty="0" smtClean="0"/>
              <a:t>In case of mouse press event, cast the event to mouse event</a:t>
            </a:r>
          </a:p>
          <a:p>
            <a:pPr lvl="1"/>
            <a:r>
              <a:rPr lang="en-US" dirty="0" smtClean="0"/>
              <a:t>Cast the receiver Qt object to </a:t>
            </a:r>
            <a:r>
              <a:rPr lang="en-US" dirty="0" smtClean="0">
                <a:latin typeface="Courier New"/>
                <a:cs typeface="Courier New"/>
              </a:rPr>
              <a:t>QWidget</a:t>
            </a:r>
          </a:p>
          <a:p>
            <a:pPr lvl="1"/>
            <a:r>
              <a:rPr lang="en-US" dirty="0" smtClean="0"/>
              <a:t>Check, which mouse button is pressed (</a:t>
            </a:r>
            <a:r>
              <a:rPr lang="en-US" dirty="0" smtClean="0">
                <a:latin typeface="Courier New"/>
                <a:cs typeface="Courier New"/>
              </a:rPr>
              <a:t>Qt::</a:t>
            </a:r>
            <a:r>
              <a:rPr lang="en-US" dirty="0" err="1" smtClean="0">
                <a:latin typeface="Courier New"/>
                <a:cs typeface="Courier New"/>
              </a:rPr>
              <a:t>LeftButton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latin typeface="Courier New"/>
                <a:cs typeface="Courier New"/>
              </a:rPr>
              <a:t>Qt::</a:t>
            </a:r>
            <a:r>
              <a:rPr lang="en-US" dirty="0" err="1" smtClean="0">
                <a:latin typeface="Courier New"/>
                <a:cs typeface="Courier New"/>
              </a:rPr>
              <a:t>RightButton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Get the widget position with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 smtClean="0">
                <a:latin typeface="Courier New"/>
                <a:cs typeface="Courier New"/>
              </a:rPr>
              <a:t> QWidget::</a:t>
            </a:r>
            <a:r>
              <a:rPr lang="en-US" dirty="0" err="1" smtClean="0">
                <a:latin typeface="Courier New"/>
                <a:cs typeface="Courier New"/>
              </a:rPr>
              <a:t>pos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and move it with </a:t>
            </a:r>
            <a:r>
              <a:rPr lang="en-US" dirty="0" smtClean="0">
                <a:latin typeface="Courier New"/>
                <a:cs typeface="Courier New"/>
              </a:rPr>
              <a:t>move(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x,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y)</a:t>
            </a:r>
          </a:p>
          <a:p>
            <a:pPr lvl="1"/>
            <a:r>
              <a:rPr lang="en-US" dirty="0" smtClean="0"/>
              <a:t>Add any other functionality, possibly required by your event handler </a:t>
            </a:r>
          </a:p>
          <a:p>
            <a:pPr lvl="1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ab-event-handling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209622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Meta-Object and Meta-Type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137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Qt? </a:t>
            </a:r>
            <a:br>
              <a:rPr lang="en-US" dirty="0"/>
            </a:br>
            <a:r>
              <a:rPr lang="en-US" dirty="0"/>
              <a:t>The Leading C++ Cross-Platform Framework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816842" y="3131620"/>
            <a:ext cx="2376487" cy="17287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Cross-Platform</a:t>
            </a:r>
          </a:p>
          <a:p>
            <a:r>
              <a:rPr lang="en-US" dirty="0"/>
              <a:t>Class Library</a:t>
            </a:r>
          </a:p>
          <a:p>
            <a:endParaRPr lang="en-US" sz="1200" dirty="0"/>
          </a:p>
          <a:p>
            <a:r>
              <a:rPr lang="en-US" sz="1400" dirty="0"/>
              <a:t>One Technology for All Platforms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3354030" y="3128772"/>
            <a:ext cx="2376487" cy="17287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Integrated</a:t>
            </a:r>
          </a:p>
          <a:p>
            <a:r>
              <a:rPr lang="en-US" dirty="0"/>
              <a:t> Development Tools</a:t>
            </a:r>
          </a:p>
          <a:p>
            <a:endParaRPr lang="en-US" sz="1200" dirty="0"/>
          </a:p>
          <a:p>
            <a:r>
              <a:rPr lang="en-US" sz="1400" dirty="0"/>
              <a:t>Shorter Time-to-Market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4294967295"/>
          </p:nvPr>
        </p:nvSpPr>
        <p:spPr>
          <a:xfrm>
            <a:off x="5877705" y="3128772"/>
            <a:ext cx="2810277" cy="17287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Cross-Platform</a:t>
            </a:r>
          </a:p>
          <a:p>
            <a:r>
              <a:rPr lang="en-US" dirty="0"/>
              <a:t>IDE, </a:t>
            </a:r>
            <a:r>
              <a:rPr lang="en-US" dirty="0" err="1"/>
              <a:t>Qt</a:t>
            </a:r>
            <a:r>
              <a:rPr lang="en-US" dirty="0"/>
              <a:t> Creator</a:t>
            </a:r>
          </a:p>
          <a:p>
            <a:endParaRPr lang="en-US" sz="1200" dirty="0"/>
          </a:p>
          <a:p>
            <a:r>
              <a:rPr lang="en-US" sz="1400" dirty="0"/>
              <a:t>Productive development environment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1046764" y="4536557"/>
            <a:ext cx="7641218" cy="647701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>
                <a:solidFill>
                  <a:schemeClr val="accent1"/>
                </a:solidFill>
              </a:rPr>
              <a:t>Used by over 1 million developers in 70+ industries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accent1"/>
                </a:solidFill>
              </a:rPr>
              <a:t>Proven &amp; tested technology – since 1994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470776"/>
            <a:ext cx="1515075" cy="1515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10" y="1470776"/>
            <a:ext cx="1515075" cy="1515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27" y="1470776"/>
            <a:ext cx="1515075" cy="15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69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Meta-</a:t>
            </a:r>
            <a:r>
              <a:rPr lang="en-US" dirty="0" smtClean="0"/>
              <a:t>Object System</a:t>
            </a:r>
            <a:endParaRPr lang="en-US" dirty="0"/>
          </a:p>
          <a:p>
            <a:r>
              <a:rPr lang="en-US" dirty="0" smtClean="0"/>
              <a:t>Property System</a:t>
            </a:r>
          </a:p>
          <a:p>
            <a:r>
              <a:rPr lang="en-US" dirty="0" smtClean="0"/>
              <a:t>Enumerations</a:t>
            </a:r>
          </a:p>
          <a:p>
            <a:r>
              <a:rPr lang="en-US" dirty="0" smtClean="0"/>
              <a:t>Variants </a:t>
            </a:r>
          </a:p>
          <a:p>
            <a:r>
              <a:rPr lang="en-US" dirty="0" smtClean="0"/>
              <a:t>Meta-Type System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0831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Learn…</a:t>
            </a:r>
          </a:p>
          <a:p>
            <a:r>
              <a:rPr lang="en-US" dirty="0" smtClean="0"/>
              <a:t>…Qt object properties and their usage </a:t>
            </a:r>
          </a:p>
          <a:p>
            <a:r>
              <a:rPr lang="en-US" dirty="0" smtClean="0"/>
              <a:t>.</a:t>
            </a:r>
            <a:r>
              <a:rPr lang="en-US" dirty="0"/>
              <a:t>.. a</a:t>
            </a:r>
            <a:r>
              <a:rPr lang="en-US" dirty="0" smtClean="0"/>
              <a:t>bout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/>
              <a:t> and meta-type system</a:t>
            </a:r>
            <a:endParaRPr lang="en-US" dirty="0"/>
          </a:p>
          <a:p>
            <a:r>
              <a:rPr lang="en-US" dirty="0"/>
              <a:t>… </a:t>
            </a:r>
            <a:r>
              <a:rPr lang="en-US" dirty="0" smtClean="0"/>
              <a:t>how to register custom value types</a:t>
            </a:r>
          </a:p>
          <a:p>
            <a:r>
              <a:rPr lang="en-US" dirty="0" smtClean="0"/>
              <a:t>…benefits of using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530630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458" y="980372"/>
            <a:ext cx="4686633" cy="295232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Meta-Object System 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354171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Adds dynamic features to Qt </a:t>
            </a:r>
            <a:r>
              <a:rPr lang="en-US" dirty="0" smtClean="0"/>
              <a:t>objects</a:t>
            </a:r>
          </a:p>
          <a:p>
            <a:r>
              <a:rPr lang="en-US" dirty="0" smtClean="0"/>
              <a:t>Features </a:t>
            </a:r>
            <a:r>
              <a:rPr lang="en-US" dirty="0" smtClean="0"/>
              <a:t>can be introspected via </a:t>
            </a:r>
            <a:r>
              <a:rPr lang="en-US" dirty="0" err="1" smtClean="0">
                <a:latin typeface="Courier New"/>
                <a:cs typeface="Courier New"/>
              </a:rPr>
              <a:t>QMetaObject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Class and parent class names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Class info</a:t>
            </a:r>
          </a:p>
          <a:p>
            <a:pPr lvl="1"/>
            <a:r>
              <a:rPr lang="en-US" dirty="0"/>
              <a:t>Method information</a:t>
            </a:r>
          </a:p>
          <a:p>
            <a:pPr lvl="2"/>
            <a:r>
              <a:rPr lang="en-US" dirty="0" smtClean="0"/>
              <a:t>Type: constructor</a:t>
            </a:r>
            <a:r>
              <a:rPr lang="en-US" dirty="0"/>
              <a:t>, signal, slot, </a:t>
            </a:r>
            <a:r>
              <a:rPr lang="en-US" dirty="0" smtClean="0"/>
              <a:t>method</a:t>
            </a:r>
            <a:endParaRPr lang="en-US" dirty="0"/>
          </a:p>
          <a:p>
            <a:pPr lvl="2"/>
            <a:r>
              <a:rPr lang="en-US" dirty="0"/>
              <a:t>Signature</a:t>
            </a:r>
          </a:p>
          <a:p>
            <a:pPr lvl="1"/>
            <a:r>
              <a:rPr lang="en-US" dirty="0" smtClean="0"/>
              <a:t>Properties </a:t>
            </a:r>
            <a:endParaRPr lang="en-US" dirty="0"/>
          </a:p>
          <a:p>
            <a:pPr lvl="1"/>
            <a:r>
              <a:rPr lang="en-US" dirty="0"/>
              <a:t>Enumerations and flags 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latin typeface="Courier New"/>
                <a:cs typeface="Courier New"/>
              </a:rPr>
              <a:t>Q_OBJECT</a:t>
            </a:r>
            <a:r>
              <a:rPr lang="en-US" dirty="0" smtClean="0"/>
              <a:t> macro defines a static meta-</a:t>
            </a:r>
            <a:r>
              <a:rPr lang="en-US" dirty="0" smtClean="0"/>
              <a:t>object </a:t>
            </a:r>
            <a:endParaRPr lang="en-US" dirty="0"/>
          </a:p>
          <a:p>
            <a:pPr lvl="1"/>
            <a:r>
              <a:rPr lang="en-US" dirty="0" smtClean="0"/>
              <a:t>Actual object data </a:t>
            </a:r>
            <a:r>
              <a:rPr lang="en-US" dirty="0"/>
              <a:t>generated with the </a:t>
            </a:r>
            <a:r>
              <a:rPr lang="en-US" dirty="0" err="1">
                <a:latin typeface="Courier New"/>
                <a:cs typeface="Courier New"/>
              </a:rPr>
              <a:t>moc</a:t>
            </a:r>
            <a:r>
              <a:rPr lang="en-US" dirty="0"/>
              <a:t> tool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713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 Object Class Declaration – </a:t>
            </a:r>
            <a:r>
              <a:rPr lang="en-US" dirty="0" err="1" smtClean="0"/>
              <a:t>QWindow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8125" y="1370839"/>
            <a:ext cx="4220894" cy="675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macro </a:t>
            </a:r>
          </a:p>
          <a:p>
            <a:pPr>
              <a:lnSpc>
                <a:spcPct val="90000"/>
              </a:lnSpc>
            </a:pPr>
            <a:r>
              <a:rPr lang="en-US" dirty="0"/>
              <a:t>One </a:t>
            </a:r>
            <a:r>
              <a:rPr lang="en-US" dirty="0" err="1">
                <a:latin typeface="Courier New"/>
                <a:cs typeface="Courier New"/>
              </a:rPr>
              <a:t>enum</a:t>
            </a:r>
            <a:r>
              <a:rPr lang="en-US" dirty="0"/>
              <a:t> added to the meta-object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6759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</a:t>
            </a:r>
            <a:r>
              <a:rPr lang="en-US" dirty="0" smtClean="0"/>
              <a:t>ignals </a:t>
            </a:r>
            <a:r>
              <a:rPr lang="en-US" dirty="0"/>
              <a:t>and slots </a:t>
            </a:r>
          </a:p>
          <a:p>
            <a:r>
              <a:rPr lang="en-US" dirty="0"/>
              <a:t>P</a:t>
            </a:r>
            <a:r>
              <a:rPr lang="en-US" dirty="0" smtClean="0"/>
              <a:t>roperties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1388" y="1960485"/>
            <a:ext cx="7931433" cy="3255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solidFill>
                  <a:srgbClr val="808000"/>
                </a:solidFill>
              </a:rPr>
              <a:t>class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Q_QUICK_EXPORT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QQuickWindow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public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QWindow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80"/>
                </a:solidFill>
              </a:rPr>
              <a:t>    </a:t>
            </a:r>
            <a:r>
              <a:rPr lang="en-US" sz="1200" dirty="0" smtClean="0">
                <a:solidFill>
                  <a:srgbClr val="000080"/>
                </a:solidFill>
              </a:rPr>
              <a:t>Q_OBJECT </a:t>
            </a:r>
            <a:r>
              <a:rPr lang="en-US" sz="1200" dirty="0" smtClean="0"/>
              <a:t>// Defines a static meta-object for the class</a:t>
            </a:r>
            <a:endParaRPr lang="en-US" sz="1200" dirty="0">
              <a:solidFill>
                <a:srgbClr val="000080"/>
              </a:solidFill>
            </a:endParaRPr>
          </a:p>
          <a:p>
            <a:r>
              <a:rPr lang="en-US" sz="1200" dirty="0">
                <a:solidFill>
                  <a:srgbClr val="000080"/>
                </a:solidFill>
              </a:rPr>
              <a:t>    </a:t>
            </a:r>
            <a:r>
              <a:rPr lang="en-US" sz="1200" dirty="0">
                <a:solidFill>
                  <a:srgbClr val="800080"/>
                </a:solidFill>
              </a:rPr>
              <a:t>Q_PROPERTY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WRITE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setColor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NOTIFY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colorChanged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r>
              <a:rPr lang="en-US" sz="1200" dirty="0"/>
              <a:t>      </a:t>
            </a:r>
          </a:p>
          <a:p>
            <a:r>
              <a:rPr lang="en-US" sz="1200" dirty="0">
                <a:solidFill>
                  <a:srgbClr val="800080"/>
                </a:solidFill>
              </a:rPr>
              <a:t>    Q_PROPERTY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QQuickItem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contentItem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READ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contentItem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CONSTANT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r>
              <a:rPr lang="en-US" sz="1200" dirty="0"/>
              <a:t> </a:t>
            </a:r>
          </a:p>
          <a:p>
            <a:endParaRPr lang="en-US" sz="1200" dirty="0" smtClean="0">
              <a:solidFill>
                <a:srgbClr val="808000"/>
              </a:solidFill>
            </a:endParaRPr>
          </a:p>
          <a:p>
            <a:r>
              <a:rPr lang="en-US" sz="1200" dirty="0" smtClean="0">
                <a:solidFill>
                  <a:srgbClr val="808000"/>
                </a:solidFill>
              </a:rPr>
              <a:t>public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</a:t>
            </a:r>
            <a:r>
              <a:rPr lang="en-US" sz="1200" dirty="0" err="1">
                <a:solidFill>
                  <a:srgbClr val="808000"/>
                </a:solidFill>
              </a:rPr>
              <a:t>enum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SceneGraphError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800080"/>
                </a:solidFill>
              </a:rPr>
              <a:t>ContextNotAvailable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000000"/>
                </a:solidFill>
              </a:rPr>
              <a:t>};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>
                <a:solidFill>
                  <a:srgbClr val="000080"/>
                </a:solidFill>
              </a:rPr>
              <a:t> </a:t>
            </a:r>
            <a:r>
              <a:rPr lang="en-US" sz="1200" dirty="0" smtClean="0">
                <a:solidFill>
                  <a:srgbClr val="000080"/>
                </a:solidFill>
              </a:rPr>
              <a:t>   Q_ENUM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/>
              <a:t>SceneGraphError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endParaRPr lang="en-US" sz="1200" dirty="0" smtClean="0">
              <a:solidFill>
                <a:srgbClr val="800000"/>
              </a:solidFill>
            </a:endParaRPr>
          </a:p>
          <a:p>
            <a:endParaRPr lang="en-US" sz="1200" dirty="0" smtClean="0">
              <a:solidFill>
                <a:srgbClr val="800000"/>
              </a:solidFill>
            </a:endParaRPr>
          </a:p>
          <a:p>
            <a:r>
              <a:rPr lang="en-US" sz="1200" dirty="0" smtClean="0">
                <a:solidFill>
                  <a:srgbClr val="800000"/>
                </a:solidFill>
              </a:rPr>
              <a:t>Q_SIGNALS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frameSwapped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  <a:endParaRPr lang="en-US" sz="1200" dirty="0">
              <a:solidFill>
                <a:srgbClr val="000080"/>
              </a:solidFill>
            </a:endParaRPr>
          </a:p>
          <a:p>
            <a:r>
              <a:rPr lang="en-US" sz="1200" dirty="0">
                <a:solidFill>
                  <a:srgbClr val="000080"/>
                </a:solidFill>
              </a:rPr>
              <a:t>    </a:t>
            </a:r>
            <a:r>
              <a:rPr lang="en-US" sz="1200" dirty="0">
                <a:solidFill>
                  <a:srgbClr val="808000"/>
                </a:solidFill>
              </a:rPr>
              <a:t>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openglContextCreated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QOpenGLContext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/>
              <a:t>context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sceneGraphInitialized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  <a:endParaRPr lang="en-US" sz="1200" dirty="0">
              <a:solidFill>
                <a:srgbClr val="808000"/>
              </a:solidFill>
            </a:endParaRPr>
          </a:p>
          <a:p>
            <a:endParaRPr lang="en-US" sz="1200" dirty="0" smtClean="0">
              <a:solidFill>
                <a:srgbClr val="808000"/>
              </a:solidFill>
            </a:endParaRPr>
          </a:p>
          <a:p>
            <a:r>
              <a:rPr lang="en-US" sz="1200" dirty="0" smtClean="0">
                <a:solidFill>
                  <a:srgbClr val="808000"/>
                </a:solidFill>
              </a:rPr>
              <a:t>public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0080"/>
                </a:solidFill>
              </a:rPr>
              <a:t>Q_SLOTS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update();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6540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QMetaObject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Contains meta-information about Qt objects</a:t>
            </a:r>
          </a:p>
          <a:p>
            <a:endParaRPr lang="en-US" dirty="0"/>
          </a:p>
          <a:p>
            <a:r>
              <a:rPr lang="en-US" dirty="0" smtClean="0"/>
              <a:t>Allows object introspection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c</a:t>
            </a:r>
            <a:r>
              <a:rPr lang="en-US" dirty="0" err="1" smtClean="0">
                <a:latin typeface="Courier New"/>
                <a:cs typeface="Courier New"/>
              </a:rPr>
              <a:t>onst</a:t>
            </a:r>
            <a:r>
              <a:rPr lang="en-US" dirty="0" smtClean="0">
                <a:latin typeface="Courier New"/>
                <a:cs typeface="Courier New"/>
              </a:rPr>
              <a:t> char *</a:t>
            </a:r>
            <a:r>
              <a:rPr lang="en-US" dirty="0" err="1" smtClean="0">
                <a:latin typeface="Courier New"/>
                <a:cs typeface="Courier New"/>
              </a:rPr>
              <a:t>QMetaObject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classname</a:t>
            </a:r>
            <a:r>
              <a:rPr lang="en-US" dirty="0" smtClean="0">
                <a:latin typeface="Courier New"/>
                <a:cs typeface="Courier New"/>
              </a:rPr>
              <a:t>();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</a:t>
            </a:r>
            <a:r>
              <a:rPr lang="en-US" dirty="0" err="1" smtClean="0">
                <a:latin typeface="Courier New"/>
                <a:cs typeface="Courier New"/>
              </a:rPr>
              <a:t>ool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QMetaObject</a:t>
            </a:r>
            <a:r>
              <a:rPr lang="en-US" dirty="0" smtClean="0">
                <a:latin typeface="Courier New"/>
                <a:cs typeface="Courier New"/>
              </a:rPr>
              <a:t>::inherits(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QMetaObject</a:t>
            </a:r>
            <a:r>
              <a:rPr lang="en-US" dirty="0" smtClean="0">
                <a:latin typeface="Courier New"/>
                <a:cs typeface="Courier New"/>
              </a:rPr>
              <a:t> *</a:t>
            </a:r>
            <a:r>
              <a:rPr lang="en-US" dirty="0" err="1" smtClean="0">
                <a:latin typeface="Courier New"/>
                <a:cs typeface="Courier New"/>
              </a:rPr>
              <a:t>metaObject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/>
              <a:t>Qt object may contain any custom information in </a:t>
            </a:r>
            <a:r>
              <a:rPr lang="en-US" dirty="0">
                <a:latin typeface="Courier New"/>
                <a:cs typeface="Courier New"/>
              </a:rPr>
              <a:t>&lt;name, value&gt; </a:t>
            </a:r>
            <a:r>
              <a:rPr lang="en-US" dirty="0"/>
              <a:t>pairs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urier New"/>
                <a:cs typeface="Courier New"/>
              </a:rPr>
              <a:t>Q_CLASSINFO(“author”, “Qt Developer”)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QMetaClassInfo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QMetaObject</a:t>
            </a:r>
            <a:r>
              <a:rPr lang="en-US" dirty="0" smtClean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classInfo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index) 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8336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Introspection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x-object-introspection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50712" y="1370838"/>
            <a:ext cx="7932110" cy="34974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objToString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obj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result;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*meta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obj</a:t>
            </a:r>
            <a:r>
              <a:rPr lang="en-US" sz="1200" dirty="0">
                <a:latin typeface="Courier New"/>
                <a:cs typeface="Courier New"/>
              </a:rPr>
              <a:t>-&gt;</a:t>
            </a:r>
            <a:r>
              <a:rPr lang="en-US" sz="1200" i="1" dirty="0" err="1">
                <a:solidFill>
                  <a:srgbClr val="000000"/>
                </a:solidFill>
                <a:latin typeface="Courier New"/>
                <a:cs typeface="Courier New"/>
              </a:rPr>
              <a:t>metaObject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result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{"</a:t>
            </a:r>
            <a:r>
              <a:rPr lang="en-US" sz="1200" dirty="0" smtClean="0">
                <a:latin typeface="Courier New"/>
                <a:cs typeface="Courier New"/>
              </a:rPr>
              <a:t>)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(meta-&gt;</a:t>
            </a:r>
            <a:r>
              <a:rPr lang="en-US" sz="1200" dirty="0" err="1">
                <a:latin typeface="Courier New"/>
                <a:cs typeface="Courier New"/>
              </a:rPr>
              <a:t>className</a:t>
            </a:r>
            <a:r>
              <a:rPr lang="en-US" sz="1200" dirty="0">
                <a:latin typeface="Courier New"/>
                <a:cs typeface="Courier New"/>
              </a:rPr>
              <a:t>())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(meta-&gt;</a:t>
            </a:r>
            <a:r>
              <a:rPr lang="en-US" sz="1200" dirty="0" err="1">
                <a:latin typeface="Courier New"/>
                <a:cs typeface="Courier New"/>
              </a:rPr>
              <a:t>superClass</a:t>
            </a:r>
            <a:r>
              <a:rPr lang="en-US" sz="1200" dirty="0">
                <a:latin typeface="Courier New"/>
                <a:cs typeface="Courier New"/>
              </a:rPr>
              <a:t>()-&gt;</a:t>
            </a:r>
            <a:r>
              <a:rPr lang="en-US" sz="1200" dirty="0" err="1">
                <a:latin typeface="Courier New"/>
                <a:cs typeface="Courier New"/>
              </a:rPr>
              <a:t>className</a:t>
            </a:r>
            <a:r>
              <a:rPr lang="en-US" sz="1200" dirty="0">
                <a:latin typeface="Courier New"/>
                <a:cs typeface="Courier New"/>
              </a:rPr>
              <a:t>())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for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auto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meta-&gt;</a:t>
            </a:r>
            <a:r>
              <a:rPr lang="en-US" sz="1200" dirty="0" err="1">
                <a:latin typeface="Courier New"/>
                <a:cs typeface="Courier New"/>
              </a:rPr>
              <a:t>methodCount</a:t>
            </a:r>
            <a:r>
              <a:rPr lang="en-US" sz="1200" dirty="0"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++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QMetaMethod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method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meta-&gt;method(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QMetaMethod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MethodType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methodType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method.methodType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methodType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QMetaMethod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Signal</a:t>
            </a:r>
            <a:r>
              <a:rPr lang="en-US" sz="1200" dirty="0">
                <a:latin typeface="Courier New"/>
                <a:cs typeface="Courier New"/>
              </a:rPr>
              <a:t>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 </a:t>
            </a:r>
            <a:r>
              <a:rPr lang="en-US" sz="1200" dirty="0" err="1" smtClean="0">
                <a:latin typeface="Courier New"/>
                <a:cs typeface="Courier New"/>
              </a:rPr>
              <a:t>signalPrefix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"Q_SIGNAL"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else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methodType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QMetaMethod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Slot</a:t>
            </a:r>
            <a:r>
              <a:rPr lang="en-US" sz="1200" dirty="0">
                <a:latin typeface="Courier New"/>
                <a:cs typeface="Courier New"/>
              </a:rPr>
              <a:t>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 </a:t>
            </a:r>
            <a:r>
              <a:rPr lang="en-US" sz="1200" dirty="0" err="1" smtClean="0">
                <a:latin typeface="Courier New"/>
                <a:cs typeface="Courier New"/>
              </a:rPr>
              <a:t>signalPrefix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QStringLiteral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"Q_SLOT"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result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%3;"</a:t>
            </a:r>
            <a:r>
              <a:rPr lang="en-US" sz="1200" dirty="0">
                <a:latin typeface="Courier New"/>
                <a:cs typeface="Courier New"/>
              </a:rPr>
              <a:t>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signalPrefix</a:t>
            </a:r>
            <a:r>
              <a:rPr lang="en-US" sz="1200" dirty="0" smtClean="0">
                <a:latin typeface="Courier New"/>
                <a:cs typeface="Courier New"/>
              </a:rPr>
              <a:t>)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typeToName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method.returnType</a:t>
            </a:r>
            <a:r>
              <a:rPr lang="en-US" sz="1200" dirty="0">
                <a:latin typeface="Courier New"/>
                <a:cs typeface="Courier New"/>
              </a:rPr>
              <a:t>()))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     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method.methodSignature</a:t>
            </a:r>
            <a:r>
              <a:rPr lang="en-US" sz="1200" dirty="0">
                <a:latin typeface="Courier New"/>
                <a:cs typeface="Courier New"/>
              </a:rPr>
              <a:t>()));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}</a:t>
            </a:r>
            <a:endParaRPr lang="en-US" sz="12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008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QMetaObject</a:t>
            </a:r>
            <a:r>
              <a:rPr lang="en-US" dirty="0" smtClean="0"/>
              <a:t> – Method Invocation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Any Qt object method </a:t>
            </a:r>
            <a:r>
              <a:rPr lang="en-US" dirty="0"/>
              <a:t>marked as </a:t>
            </a:r>
            <a:r>
              <a:rPr lang="en-US" dirty="0">
                <a:latin typeface="Courier New"/>
                <a:cs typeface="Courier New"/>
              </a:rPr>
              <a:t>Q_SLOT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Q_INVOKABLE</a:t>
            </a:r>
            <a:r>
              <a:rPr lang="en-US" dirty="0"/>
              <a:t> can be </a:t>
            </a:r>
            <a:r>
              <a:rPr lang="en-US" dirty="0" smtClean="0"/>
              <a:t>invocated</a:t>
            </a:r>
          </a:p>
          <a:p>
            <a:pPr lvl="1"/>
            <a:r>
              <a:rPr lang="en-US" dirty="0" smtClean="0"/>
              <a:t>Provided allowed by method access </a:t>
            </a:r>
            <a:r>
              <a:rPr lang="en-US" dirty="0" err="1" smtClean="0"/>
              <a:t>specifiers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QMetaObject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invokeMethod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*object</a:t>
            </a:r>
            <a:r>
              <a:rPr lang="en-US" dirty="0" smtClean="0">
                <a:latin typeface="Courier New"/>
                <a:cs typeface="Courier New"/>
              </a:rPr>
              <a:t>,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        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char *member,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        </a:t>
            </a:r>
            <a:r>
              <a:rPr lang="en-US" dirty="0" smtClean="0">
                <a:latin typeface="Courier New"/>
                <a:cs typeface="Courier New"/>
              </a:rPr>
              <a:t>                   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ConnectionType</a:t>
            </a:r>
            <a:r>
              <a:rPr lang="en-US" dirty="0">
                <a:latin typeface="Courier New"/>
                <a:cs typeface="Courier New"/>
              </a:rPr>
              <a:t> type,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       </a:t>
            </a:r>
            <a:r>
              <a:rPr lang="en-US" dirty="0" err="1">
                <a:latin typeface="Courier New"/>
                <a:cs typeface="Courier New"/>
              </a:rPr>
              <a:t>QGenericReturnArgument</a:t>
            </a:r>
            <a:r>
              <a:rPr lang="en-US" dirty="0">
                <a:latin typeface="Courier New"/>
                <a:cs typeface="Courier New"/>
              </a:rPr>
              <a:t> ret</a:t>
            </a:r>
            <a:r>
              <a:rPr lang="en-US" dirty="0" smtClean="0">
                <a:latin typeface="Courier New"/>
                <a:cs typeface="Courier New"/>
              </a:rPr>
              <a:t>,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       </a:t>
            </a:r>
            <a:r>
              <a:rPr lang="en-US" dirty="0" err="1">
                <a:latin typeface="Courier New"/>
                <a:cs typeface="Courier New"/>
              </a:rPr>
              <a:t>QGenericArgument</a:t>
            </a:r>
            <a:r>
              <a:rPr lang="en-US" dirty="0">
                <a:latin typeface="Courier New"/>
                <a:cs typeface="Courier New"/>
              </a:rPr>
              <a:t> val0, …)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Generic return values and arguments can be defined with corresponding </a:t>
            </a:r>
            <a:r>
              <a:rPr lang="en-US" dirty="0" err="1" smtClean="0"/>
              <a:t>macors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Q_RETURN_ARG(</a:t>
            </a:r>
            <a:r>
              <a:rPr lang="en-US" dirty="0">
                <a:latin typeface="Courier New"/>
                <a:cs typeface="Courier New"/>
              </a:rPr>
              <a:t>Type,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Type &amp;value</a:t>
            </a:r>
            <a:r>
              <a:rPr lang="en-US" dirty="0" smtClean="0">
                <a:latin typeface="Courier New"/>
                <a:cs typeface="Courier New"/>
              </a:rPr>
              <a:t>) // Q_RETURN_ARG(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, x)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Q_ARG(Type, 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Type &amp;value)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018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System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Allows Qt objects to expose data as properties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Exposed properties are not limited to data members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Platform and compiler independent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Property access does not require any knowledge of the Qt object type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Used by many Qt frameworks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Animation framework animates Qt object properties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Style sheets can be used to assign values to properties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QML engine manages property bindings between Qt objects 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5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Properties from </a:t>
            </a:r>
            <a:r>
              <a:rPr lang="en-US" dirty="0" err="1"/>
              <a:t>QObject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50711" y="1370839"/>
            <a:ext cx="8062707" cy="2912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Q_PROPERTY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Type </a:t>
            </a:r>
            <a:r>
              <a:rPr lang="en-US" sz="1200" dirty="0" smtClean="0">
                <a:latin typeface="Courier New"/>
                <a:cs typeface="Courier New"/>
              </a:rPr>
              <a:t>name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(READ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getFunction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[ </a:t>
            </a:r>
            <a:r>
              <a:rPr lang="en-US" sz="1200" dirty="0" smtClean="0">
                <a:latin typeface="Courier New"/>
                <a:cs typeface="Courier New"/>
              </a:rPr>
              <a:t>WRITE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setFunction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] |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</a:t>
            </a:r>
            <a:r>
              <a:rPr lang="en-US" sz="1200" dirty="0" smtClean="0">
                <a:latin typeface="Courier New"/>
                <a:cs typeface="Courier New"/>
              </a:rPr>
              <a:t>MEMBER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memberVariable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[( </a:t>
            </a:r>
            <a:r>
              <a:rPr lang="en-US" sz="1200" dirty="0" smtClean="0">
                <a:latin typeface="Courier New"/>
                <a:cs typeface="Courier New"/>
              </a:rPr>
              <a:t>READ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getFunction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| </a:t>
            </a:r>
            <a:r>
              <a:rPr lang="en-US" sz="1200" dirty="0">
                <a:latin typeface="Courier New"/>
                <a:cs typeface="Courier New"/>
              </a:rPr>
              <a:t>WRITE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setFunction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)])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          </a:t>
            </a:r>
            <a:r>
              <a:rPr lang="en-US" sz="1200" dirty="0" smtClean="0">
                <a:latin typeface="Courier New"/>
                <a:cs typeface="Courier New"/>
              </a:rPr>
              <a:t>// MEMBER is straightforward mapping to a member variable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</a:t>
            </a:r>
            <a:r>
              <a:rPr lang="en-US" sz="1200" dirty="0">
                <a:latin typeface="Courier New"/>
                <a:cs typeface="Courier New"/>
              </a:rPr>
              <a:t>// </a:t>
            </a:r>
            <a:r>
              <a:rPr lang="en-US" sz="1200" dirty="0" smtClean="0">
                <a:latin typeface="Courier New"/>
                <a:cs typeface="Courier New"/>
              </a:rPr>
              <a:t>If any processing is required, use READ / WRITE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</a:t>
            </a:r>
            <a:r>
              <a:rPr lang="en-US" sz="1200" dirty="0" smtClean="0">
                <a:latin typeface="Courier New"/>
                <a:cs typeface="Courier New"/>
              </a:rPr>
              <a:t>[ RESET </a:t>
            </a:r>
            <a:r>
              <a:rPr lang="en-US" sz="1200" dirty="0" err="1" smtClean="0">
                <a:latin typeface="Courier New"/>
                <a:cs typeface="Courier New"/>
              </a:rPr>
              <a:t>resetFunction</a:t>
            </a:r>
            <a:r>
              <a:rPr lang="en-US" sz="1200" dirty="0" smtClean="0">
                <a:latin typeface="Courier New"/>
                <a:cs typeface="Courier New"/>
              </a:rPr>
              <a:t> ] // Implemented, if reset is different from WRITE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NOTIFY </a:t>
            </a:r>
            <a:r>
              <a:rPr lang="en-US" sz="1200" dirty="0" err="1" smtClean="0">
                <a:latin typeface="Courier New"/>
                <a:cs typeface="Courier New"/>
              </a:rPr>
              <a:t>notifySignal</a:t>
            </a:r>
            <a:r>
              <a:rPr lang="en-US" sz="1200" dirty="0" smtClean="0">
                <a:latin typeface="Courier New"/>
                <a:cs typeface="Courier New"/>
              </a:rPr>
              <a:t> ] // Emitted, when the property value changes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REVISION </a:t>
            </a:r>
            <a:r>
              <a:rPr lang="en-US" sz="1200" dirty="0" err="1" smtClean="0">
                <a:latin typeface="Courier New"/>
                <a:cs typeface="Courier New"/>
              </a:rPr>
              <a:t>int</a:t>
            </a:r>
            <a:r>
              <a:rPr lang="en-US" sz="1200" dirty="0" smtClean="0">
                <a:latin typeface="Courier New"/>
                <a:cs typeface="Courier New"/>
              </a:rPr>
              <a:t> ]        // Used often in QML to define API revision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DESIGNABLE </a:t>
            </a:r>
            <a:r>
              <a:rPr lang="en-US" sz="1200" dirty="0" err="1" smtClean="0">
                <a:latin typeface="Courier New"/>
                <a:cs typeface="Courier New"/>
              </a:rPr>
              <a:t>bool</a:t>
            </a:r>
            <a:r>
              <a:rPr lang="en-US" sz="1200" dirty="0" smtClean="0">
                <a:latin typeface="Courier New"/>
                <a:cs typeface="Courier New"/>
              </a:rPr>
              <a:t> ]     // Property accessible in Qt Designer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SCRITABLE </a:t>
            </a:r>
            <a:r>
              <a:rPr lang="en-US" sz="1200" dirty="0" err="1" smtClean="0">
                <a:latin typeface="Courier New"/>
                <a:cs typeface="Courier New"/>
              </a:rPr>
              <a:t>bool</a:t>
            </a:r>
            <a:r>
              <a:rPr lang="en-US" sz="1200" dirty="0" smtClean="0">
                <a:latin typeface="Courier New"/>
                <a:cs typeface="Courier New"/>
              </a:rPr>
              <a:t> ]      // Property accessible in Qt Script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STORED </a:t>
            </a:r>
            <a:r>
              <a:rPr lang="en-US" sz="1200" dirty="0" err="1" smtClean="0">
                <a:latin typeface="Courier New"/>
                <a:cs typeface="Courier New"/>
              </a:rPr>
              <a:t>bool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]  </a:t>
            </a:r>
            <a:r>
              <a:rPr lang="en-US" sz="1200" dirty="0" smtClean="0">
                <a:latin typeface="Courier New"/>
                <a:cs typeface="Courier New"/>
              </a:rPr>
              <a:t>       // False, if property not stored by object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USER </a:t>
            </a:r>
            <a:r>
              <a:rPr lang="en-US" sz="1200" dirty="0" err="1" smtClean="0">
                <a:latin typeface="Courier New"/>
                <a:cs typeface="Courier New"/>
              </a:rPr>
              <a:t>bool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]  </a:t>
            </a:r>
            <a:r>
              <a:rPr lang="en-US" sz="1200" dirty="0" smtClean="0">
                <a:latin typeface="Courier New"/>
                <a:cs typeface="Courier New"/>
              </a:rPr>
              <a:t>         // One essential property can be marked USER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CONSTANT ]            // Constant property, no WRITE or NOTIFY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       [ FINAL ]               // Property not overridden in subclasses 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70767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Providing Properties from </a:t>
            </a:r>
            <a:r>
              <a:rPr lang="en-US" dirty="0" err="1" smtClean="0"/>
              <a:t>QObject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ex-properties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50711" y="1370838"/>
            <a:ext cx="8062707" cy="3387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ExampleQtObject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   Q_OBJECT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Employee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employee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MEMBER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m_employee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NOTIFY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employeeChanged</a:t>
            </a:r>
            <a:r>
              <a:rPr lang="en-US" sz="1200" dirty="0">
                <a:latin typeface="Courier New"/>
                <a:cs typeface="Courier New"/>
              </a:rPr>
              <a:t>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AQtObject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*</a:t>
            </a:r>
            <a:r>
              <a:rPr lang="en-US" sz="1200" dirty="0" err="1" smtClean="0">
                <a:latin typeface="Courier New"/>
                <a:cs typeface="Courier New"/>
              </a:rPr>
              <a:t>objectProperty</a:t>
            </a:r>
            <a:r>
              <a:rPr lang="en-US" sz="1200" dirty="0" smtClean="0">
                <a:latin typeface="Courier New"/>
                <a:cs typeface="Courier New"/>
              </a:rPr>
              <a:t> MEMBER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m_object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NOTIFY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objectPropertyChanged</a:t>
            </a:r>
            <a:r>
              <a:rPr lang="en-US" sz="1200" dirty="0">
                <a:latin typeface="Courier New"/>
                <a:cs typeface="Courier New"/>
              </a:rPr>
              <a:t>)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explicit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ExampleQtObject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Q_SIGNALS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employeeChanged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objectPropertyChanged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Employee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m_employee</a:t>
            </a:r>
            <a:r>
              <a:rPr lang="en-US" sz="1200" dirty="0">
                <a:latin typeface="Courier New"/>
                <a:cs typeface="Courier New"/>
              </a:rPr>
              <a:t>;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AQtObject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m_object</a:t>
            </a:r>
            <a:r>
              <a:rPr lang="en-US" sz="1200" dirty="0" smtClean="0">
                <a:solidFill>
                  <a:srgbClr val="8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8543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80C342"/>
      </a:accent1>
      <a:accent2>
        <a:srgbClr val="408500"/>
      </a:accent2>
      <a:accent3>
        <a:srgbClr val="46A2DA"/>
      </a:accent3>
      <a:accent4>
        <a:srgbClr val="26282A"/>
      </a:accent4>
      <a:accent5>
        <a:srgbClr val="585A5C"/>
      </a:accent5>
      <a:accent6>
        <a:srgbClr val="BDBEBF"/>
      </a:accent6>
      <a:hlink>
        <a:srgbClr val="46A2DA"/>
      </a:hlink>
      <a:folHlink>
        <a:srgbClr val="46A2D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/>
            <a:cs typeface="Arial"/>
          </a:defRPr>
        </a:defPPr>
      </a:lstStyle>
    </a:spDef>
    <a:lnDef>
      <a:spPr>
        <a:ln w="12700" cmpd="sng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ts val="2460"/>
          </a:lnSpc>
          <a:defRPr spc="-30" dirty="0" smtClean="0">
            <a:latin typeface="Open Sans Light"/>
            <a:cs typeface="Open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62399</TotalTime>
  <Words>11357</Words>
  <Application>Microsoft Macintosh PowerPoint</Application>
  <PresentationFormat>On-screen Show (16:10)</PresentationFormat>
  <Paragraphs>2262</Paragraphs>
  <Slides>152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53" baseType="lpstr">
      <vt:lpstr>Default Theme</vt:lpstr>
      <vt:lpstr>Qt Essentials</vt:lpstr>
      <vt:lpstr>Contents</vt:lpstr>
      <vt:lpstr>Fundamentals</vt:lpstr>
      <vt:lpstr>Contents</vt:lpstr>
      <vt:lpstr>Objectives</vt:lpstr>
      <vt:lpstr>The Qt Company: A Brief Introduction</vt:lpstr>
      <vt:lpstr>Qt History</vt:lpstr>
      <vt:lpstr>Qt History</vt:lpstr>
      <vt:lpstr>What Is Qt?  The Leading C++ Cross-Platform Framework</vt:lpstr>
      <vt:lpstr>Qt is Used for </vt:lpstr>
      <vt:lpstr>Where There’s a User Interface, There’s Qt </vt:lpstr>
      <vt:lpstr>The Qt Company Trusted by 5000+ Companies  from 70+ Industries</vt:lpstr>
      <vt:lpstr>Qt Applications Are Native Applications </vt:lpstr>
      <vt:lpstr>Qt Modules </vt:lpstr>
      <vt:lpstr>Licensing Options </vt:lpstr>
      <vt:lpstr>Licensing Options </vt:lpstr>
      <vt:lpstr>“Hello World” in Qt – Widget-Based    </vt:lpstr>
      <vt:lpstr>“Hello World” in Qt – Qt Quick -Based    </vt:lpstr>
      <vt:lpstr>Project File - helloworld.pro  </vt:lpstr>
      <vt:lpstr>Using qmake </vt:lpstr>
      <vt:lpstr>Useful qmake Variables</vt:lpstr>
      <vt:lpstr>Using qmake Variables </vt:lpstr>
      <vt:lpstr>Alternatives to qmake: cmake </vt:lpstr>
      <vt:lpstr>Alternatives to qmake: Qt Build Suite (QBS)</vt:lpstr>
      <vt:lpstr>Creating, Building, and Debugging Applications with QtCreator</vt:lpstr>
      <vt:lpstr>Qt Creator IDE</vt:lpstr>
      <vt:lpstr>Finding Code – Locator </vt:lpstr>
      <vt:lpstr>Kits </vt:lpstr>
      <vt:lpstr>Build and Run Settings – Qt Creator Project Mode</vt:lpstr>
      <vt:lpstr>Debugging an Application – Locally or Remotely </vt:lpstr>
      <vt:lpstr>Code Analysis </vt:lpstr>
      <vt:lpstr>Qt Creator Demo "Hello World" </vt:lpstr>
      <vt:lpstr>Practical Tips for Developers</vt:lpstr>
      <vt:lpstr>Qt Documentation </vt:lpstr>
      <vt:lpstr>Finding the Answers </vt:lpstr>
      <vt:lpstr>Qt Coding Convention </vt:lpstr>
      <vt:lpstr>Includes and Compilation Time </vt:lpstr>
      <vt:lpstr>Qt Debugging Aids – Logging  </vt:lpstr>
      <vt:lpstr>Logging Message Categories </vt:lpstr>
      <vt:lpstr>Qt Debugging Aids – Asserts</vt:lpstr>
      <vt:lpstr>Qt Debugging Aids – Debug Dumps</vt:lpstr>
      <vt:lpstr>Questions And Answers </vt:lpstr>
      <vt:lpstr>Summary</vt:lpstr>
      <vt:lpstr>Qt Object Model </vt:lpstr>
      <vt:lpstr>Contents</vt:lpstr>
      <vt:lpstr>Objectives</vt:lpstr>
      <vt:lpstr>Qt’s Object Model </vt:lpstr>
      <vt:lpstr>QObject – Heart of Qt’s Object Model </vt:lpstr>
      <vt:lpstr>Object Tree </vt:lpstr>
      <vt:lpstr>Object Creation </vt:lpstr>
      <vt:lpstr>Object Deletion – deleteLater()</vt:lpstr>
      <vt:lpstr>Object Deletion – QPointer  </vt:lpstr>
      <vt:lpstr>Object Deletion – QScopedPointer </vt:lpstr>
      <vt:lpstr>Data Sharing </vt:lpstr>
      <vt:lpstr>Object Communication </vt:lpstr>
      <vt:lpstr>Communication between Qt Objects </vt:lpstr>
      <vt:lpstr>Callbacks </vt:lpstr>
      <vt:lpstr>Object Communication with Signals and Slots</vt:lpstr>
      <vt:lpstr>Qt Object Class Declaration with Signals and Slots</vt:lpstr>
      <vt:lpstr>Connecting Signals to Slots </vt:lpstr>
      <vt:lpstr>Signal Slot Connection Variants </vt:lpstr>
      <vt:lpstr>Connect – Pointers to Member Functions </vt:lpstr>
      <vt:lpstr>Connect – String-based Connections </vt:lpstr>
      <vt:lpstr>Connect – Non-Member</vt:lpstr>
      <vt:lpstr>Connect – Lambda Functions</vt:lpstr>
      <vt:lpstr>Variations of Signal/Slot Connections </vt:lpstr>
      <vt:lpstr>Connection Types</vt:lpstr>
      <vt:lpstr>Disconnecting Signals</vt:lpstr>
      <vt:lpstr>Lab – Connect to Click </vt:lpstr>
      <vt:lpstr>Lab – Source Compatibility </vt:lpstr>
      <vt:lpstr>Event Handling </vt:lpstr>
      <vt:lpstr>Event Processing </vt:lpstr>
      <vt:lpstr>Event Processing </vt:lpstr>
      <vt:lpstr>1. Generate Events </vt:lpstr>
      <vt:lpstr>Synchronous and Asynchronous Events</vt:lpstr>
      <vt:lpstr>2. Queue Events </vt:lpstr>
      <vt:lpstr>Event Loops</vt:lpstr>
      <vt:lpstr>3. Dispatch Events </vt:lpstr>
      <vt:lpstr>Event Processing in Long-Running Tasks </vt:lpstr>
      <vt:lpstr>4. Event Handling </vt:lpstr>
      <vt:lpstr>Event Handling </vt:lpstr>
      <vt:lpstr>Accepting and Ignoring QCloseEvent</vt:lpstr>
      <vt:lpstr>Event Filters</vt:lpstr>
      <vt:lpstr>Event Filters</vt:lpstr>
      <vt:lpstr>Further Notes</vt:lpstr>
      <vt:lpstr>Questions And Answers </vt:lpstr>
      <vt:lpstr>Summary</vt:lpstr>
      <vt:lpstr>Lab – Event Handling </vt:lpstr>
      <vt:lpstr>Meta-Object and Meta-Type Systems</vt:lpstr>
      <vt:lpstr>Contents</vt:lpstr>
      <vt:lpstr>Objectives</vt:lpstr>
      <vt:lpstr>Meta-Object System </vt:lpstr>
      <vt:lpstr>Qt Object Class Declaration – QWindow </vt:lpstr>
      <vt:lpstr>QMetaObject </vt:lpstr>
      <vt:lpstr>Object Introspection </vt:lpstr>
      <vt:lpstr>QMetaObject – Method Invocation </vt:lpstr>
      <vt:lpstr>Property System</vt:lpstr>
      <vt:lpstr>Providing Properties from QObject</vt:lpstr>
      <vt:lpstr>Providing Properties from QObject</vt:lpstr>
      <vt:lpstr>Accessing Properties </vt:lpstr>
      <vt:lpstr>Enumerations </vt:lpstr>
      <vt:lpstr>Variants</vt:lpstr>
      <vt:lpstr>Using Variants </vt:lpstr>
      <vt:lpstr>Meta-Type System</vt:lpstr>
      <vt:lpstr>Custom Types and QVariant</vt:lpstr>
      <vt:lpstr>Limitations on Custom Types</vt:lpstr>
      <vt:lpstr>Questions and Answers </vt:lpstr>
      <vt:lpstr>Summary </vt:lpstr>
      <vt:lpstr>Core Classes</vt:lpstr>
      <vt:lpstr>Contents</vt:lpstr>
      <vt:lpstr>Objectives</vt:lpstr>
      <vt:lpstr>String Handling</vt:lpstr>
      <vt:lpstr>QString and QByteArray</vt:lpstr>
      <vt:lpstr>String Creation</vt:lpstr>
      <vt:lpstr>String Creation</vt:lpstr>
      <vt:lpstr>String Creation and Performance </vt:lpstr>
      <vt:lpstr>Text Processing with QString </vt:lpstr>
      <vt:lpstr>Extracting Data from the Strings</vt:lpstr>
      <vt:lpstr>QByteArray</vt:lpstr>
      <vt:lpstr>Formatted Output with QString::arg() </vt:lpstr>
      <vt:lpstr>Text Processing with QString </vt:lpstr>
      <vt:lpstr>Text Processing with QStringList </vt:lpstr>
      <vt:lpstr>Text Processing with Regular Expressions </vt:lpstr>
      <vt:lpstr>Handling Files</vt:lpstr>
      <vt:lpstr>Essential Classes </vt:lpstr>
      <vt:lpstr>File I/O</vt:lpstr>
      <vt:lpstr>Reading and Writing Data with QIODevice</vt:lpstr>
      <vt:lpstr>File I/O</vt:lpstr>
      <vt:lpstr>Streaming</vt:lpstr>
      <vt:lpstr>Data Stream </vt:lpstr>
      <vt:lpstr>Memory-Mapped Files</vt:lpstr>
      <vt:lpstr>Item Containers</vt:lpstr>
      <vt:lpstr>Container Classes </vt:lpstr>
      <vt:lpstr>Using Containers  </vt:lpstr>
      <vt:lpstr>Algorithm Complexity </vt:lpstr>
      <vt:lpstr>Storing Classes in Qt Container </vt:lpstr>
      <vt:lpstr>Requirements on Container Keys </vt:lpstr>
      <vt:lpstr>Memory Usage and Performance</vt:lpstr>
      <vt:lpstr>Custom Types and Performance </vt:lpstr>
      <vt:lpstr>Iterators  </vt:lpstr>
      <vt:lpstr>Iterators Java style </vt:lpstr>
      <vt:lpstr>Modifying During Iteration </vt:lpstr>
      <vt:lpstr>Iterating Over QMap and QHash </vt:lpstr>
      <vt:lpstr>STL-style Iterators </vt:lpstr>
      <vt:lpstr>The Q_FOREACH Keyword </vt:lpstr>
      <vt:lpstr>Algorithms </vt:lpstr>
      <vt:lpstr>Algorithms </vt:lpstr>
      <vt:lpstr>Algorithms </vt:lpstr>
      <vt:lpstr>Questions And Answers </vt:lpstr>
      <vt:lpstr>Summary</vt:lpstr>
      <vt:lpstr>Lab – Item Containers 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Tino Pyssysalo</cp:lastModifiedBy>
  <cp:revision>651</cp:revision>
  <dcterms:created xsi:type="dcterms:W3CDTF">2014-12-12T08:34:31Z</dcterms:created>
  <dcterms:modified xsi:type="dcterms:W3CDTF">2016-12-31T09:59:17Z</dcterms:modified>
</cp:coreProperties>
</file>